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handoutMasterIdLst>
    <p:handoutMasterId r:id="rId47"/>
  </p:handoutMasterIdLst>
  <p:sldIdLst>
    <p:sldId id="256" r:id="rId2"/>
    <p:sldId id="300" r:id="rId3"/>
    <p:sldId id="262" r:id="rId4"/>
    <p:sldId id="261" r:id="rId5"/>
    <p:sldId id="264" r:id="rId6"/>
    <p:sldId id="265" r:id="rId7"/>
    <p:sldId id="279" r:id="rId8"/>
    <p:sldId id="295" r:id="rId9"/>
    <p:sldId id="302" r:id="rId10"/>
    <p:sldId id="276" r:id="rId11"/>
    <p:sldId id="306" r:id="rId12"/>
    <p:sldId id="304" r:id="rId13"/>
    <p:sldId id="294" r:id="rId14"/>
    <p:sldId id="281" r:id="rId15"/>
    <p:sldId id="284" r:id="rId16"/>
    <p:sldId id="285" r:id="rId17"/>
    <p:sldId id="307" r:id="rId18"/>
    <p:sldId id="283" r:id="rId19"/>
    <p:sldId id="308" r:id="rId20"/>
    <p:sldId id="309" r:id="rId21"/>
    <p:sldId id="310" r:id="rId22"/>
    <p:sldId id="297" r:id="rId23"/>
    <p:sldId id="286" r:id="rId24"/>
    <p:sldId id="290" r:id="rId25"/>
    <p:sldId id="273" r:id="rId26"/>
    <p:sldId id="298" r:id="rId27"/>
    <p:sldId id="293" r:id="rId28"/>
    <p:sldId id="299" r:id="rId29"/>
    <p:sldId id="280" r:id="rId30"/>
    <p:sldId id="292" r:id="rId31"/>
    <p:sldId id="288" r:id="rId32"/>
    <p:sldId id="282" r:id="rId33"/>
    <p:sldId id="267" r:id="rId34"/>
    <p:sldId id="263" r:id="rId35"/>
    <p:sldId id="259" r:id="rId36"/>
    <p:sldId id="289" r:id="rId37"/>
    <p:sldId id="274" r:id="rId38"/>
    <p:sldId id="296" r:id="rId39"/>
    <p:sldId id="291" r:id="rId40"/>
    <p:sldId id="260" r:id="rId41"/>
    <p:sldId id="266" r:id="rId42"/>
    <p:sldId id="270" r:id="rId43"/>
    <p:sldId id="278" r:id="rId44"/>
    <p:sldId id="287"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39D8609-C5B3-4E5C-9794-96634CE24CE2}">
          <p14:sldIdLst>
            <p14:sldId id="256"/>
            <p14:sldId id="300"/>
          </p14:sldIdLst>
        </p14:section>
        <p14:section name="Tokenisation" id="{8737EDA5-B73B-4DEA-B929-900BD5629903}">
          <p14:sldIdLst>
            <p14:sldId id="262"/>
            <p14:sldId id="261"/>
            <p14:sldId id="264"/>
            <p14:sldId id="265"/>
            <p14:sldId id="279"/>
          </p14:sldIdLst>
        </p14:section>
        <p14:section name="Prompting Techniques" id="{279A2D90-1338-4139-8586-B50EC6B69CAF}">
          <p14:sldIdLst>
            <p14:sldId id="295"/>
            <p14:sldId id="302"/>
            <p14:sldId id="276"/>
          </p14:sldIdLst>
        </p14:section>
        <p14:section name="FineTuning Tips and tricks" id="{C13B10F7-F343-474F-BF8A-CB06D14ED07A}">
          <p14:sldIdLst>
            <p14:sldId id="306"/>
            <p14:sldId id="304"/>
            <p14:sldId id="294"/>
            <p14:sldId id="281"/>
            <p14:sldId id="284"/>
            <p14:sldId id="285"/>
            <p14:sldId id="307"/>
            <p14:sldId id="283"/>
            <p14:sldId id="308"/>
            <p14:sldId id="309"/>
            <p14:sldId id="310"/>
          </p14:sldIdLst>
        </p14:section>
        <p14:section name="DeepSeek R1 - Case Study" id="{3C006B87-1875-4236-9862-2AD54C29B41A}">
          <p14:sldIdLst>
            <p14:sldId id="297"/>
            <p14:sldId id="286"/>
            <p14:sldId id="290"/>
            <p14:sldId id="273"/>
            <p14:sldId id="298"/>
            <p14:sldId id="293"/>
            <p14:sldId id="299"/>
            <p14:sldId id="280"/>
          </p14:sldIdLst>
        </p14:section>
        <p14:section name="Appendix" id="{6C8FBDDD-5AB2-40E1-BBC2-0680D395590D}">
          <p14:sldIdLst>
            <p14:sldId id="292"/>
            <p14:sldId id="288"/>
            <p14:sldId id="282"/>
            <p14:sldId id="267"/>
            <p14:sldId id="263"/>
            <p14:sldId id="259"/>
            <p14:sldId id="289"/>
            <p14:sldId id="274"/>
            <p14:sldId id="296"/>
            <p14:sldId id="291"/>
            <p14:sldId id="260"/>
            <p14:sldId id="266"/>
            <p14:sldId id="270"/>
            <p14:sldId id="278"/>
            <p14:sldId id="28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368" autoAdjust="0"/>
    <p:restoredTop sz="94404" autoAdjust="0"/>
  </p:normalViewPr>
  <p:slideViewPr>
    <p:cSldViewPr snapToGrid="0">
      <p:cViewPr varScale="1">
        <p:scale>
          <a:sx n="70" d="100"/>
          <a:sy n="70" d="100"/>
        </p:scale>
        <p:origin x="140" y="5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56" d="100"/>
          <a:sy n="56" d="100"/>
        </p:scale>
        <p:origin x="2588" y="5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CAC13A-0153-4DAD-AA01-4A2BE6CC198B}"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DE689482-3D8D-43F5-BC0D-DC60DF1CE666}">
      <dgm:prSet/>
      <dgm:spPr/>
      <dgm:t>
        <a:bodyPr/>
        <a:lstStyle/>
        <a:p>
          <a:r>
            <a:rPr lang="en-US" dirty="0"/>
            <a:t>1. Foundations of Tokenization</a:t>
          </a:r>
        </a:p>
      </dgm:t>
    </dgm:pt>
    <dgm:pt modelId="{E2D5E8FD-A3A7-4748-8AE3-7A0CA6285D02}" type="parTrans" cxnId="{A9FDF739-211F-494D-8032-9646AE6D7511}">
      <dgm:prSet/>
      <dgm:spPr/>
      <dgm:t>
        <a:bodyPr/>
        <a:lstStyle/>
        <a:p>
          <a:endParaRPr lang="en-US"/>
        </a:p>
      </dgm:t>
    </dgm:pt>
    <dgm:pt modelId="{3F0FC6B4-AE30-480A-99DF-28BDB13D9D79}" type="sibTrans" cxnId="{A9FDF739-211F-494D-8032-9646AE6D7511}">
      <dgm:prSet/>
      <dgm:spPr/>
      <dgm:t>
        <a:bodyPr/>
        <a:lstStyle/>
        <a:p>
          <a:endParaRPr lang="en-US"/>
        </a:p>
      </dgm:t>
    </dgm:pt>
    <dgm:pt modelId="{E4E9F074-8E12-44A0-B252-662E4382A418}">
      <dgm:prSet custT="1"/>
      <dgm:spPr/>
      <dgm:t>
        <a:bodyPr/>
        <a:lstStyle/>
        <a:p>
          <a:r>
            <a:rPr lang="en-US" sz="1600" b="1" dirty="0"/>
            <a:t>Understanding Tokenization in LLMs : </a:t>
          </a:r>
          <a:r>
            <a:rPr lang="en-US" sz="1600" dirty="0"/>
            <a:t>Explore the essence of tokenization and its pivotal role in language models.</a:t>
          </a:r>
        </a:p>
      </dgm:t>
    </dgm:pt>
    <dgm:pt modelId="{F8DFE44E-3417-4DE1-A4F5-3BF4789B70A4}" type="parTrans" cxnId="{11594416-D3AE-41B2-8705-3DBE275A94DB}">
      <dgm:prSet/>
      <dgm:spPr/>
      <dgm:t>
        <a:bodyPr/>
        <a:lstStyle/>
        <a:p>
          <a:endParaRPr lang="en-US"/>
        </a:p>
      </dgm:t>
    </dgm:pt>
    <dgm:pt modelId="{218B83C4-3DFA-4C6A-AC21-214DFE35A946}" type="sibTrans" cxnId="{11594416-D3AE-41B2-8705-3DBE275A94DB}">
      <dgm:prSet/>
      <dgm:spPr/>
      <dgm:t>
        <a:bodyPr/>
        <a:lstStyle/>
        <a:p>
          <a:endParaRPr lang="en-US"/>
        </a:p>
      </dgm:t>
    </dgm:pt>
    <dgm:pt modelId="{F657DEEA-AD1E-4C56-BB97-61E564E7A201}">
      <dgm:prSet custT="1"/>
      <dgm:spPr/>
      <dgm:t>
        <a:bodyPr/>
        <a:lstStyle/>
        <a:p>
          <a:r>
            <a:rPr lang="en-US" sz="1600" b="1" dirty="0"/>
            <a:t>Key Techniques: </a:t>
          </a:r>
          <a:r>
            <a:rPr lang="en-US" sz="1600" dirty="0"/>
            <a:t>Word-Level vs. </a:t>
          </a:r>
          <a:r>
            <a:rPr lang="en-US" sz="1600" dirty="0" err="1"/>
            <a:t>Subword</a:t>
          </a:r>
          <a:r>
            <a:rPr lang="en-US" sz="1600" dirty="0"/>
            <a:t>-Level : Dive into when to use effective tokenization methods.</a:t>
          </a:r>
        </a:p>
      </dgm:t>
    </dgm:pt>
    <dgm:pt modelId="{A4CBC65E-4496-4922-BCE8-930F6FB1A885}" type="parTrans" cxnId="{8CA98E36-80C0-4D03-990A-E5F3694F7C73}">
      <dgm:prSet/>
      <dgm:spPr/>
      <dgm:t>
        <a:bodyPr/>
        <a:lstStyle/>
        <a:p>
          <a:endParaRPr lang="en-US"/>
        </a:p>
      </dgm:t>
    </dgm:pt>
    <dgm:pt modelId="{0A4235C3-CABC-4C0B-9FE1-96F933B83B43}" type="sibTrans" cxnId="{8CA98E36-80C0-4D03-990A-E5F3694F7C73}">
      <dgm:prSet/>
      <dgm:spPr/>
      <dgm:t>
        <a:bodyPr/>
        <a:lstStyle/>
        <a:p>
          <a:endParaRPr lang="en-US"/>
        </a:p>
      </dgm:t>
    </dgm:pt>
    <dgm:pt modelId="{0544BBA6-5058-40E0-91EF-A9C7714EAF0F}">
      <dgm:prSet custT="1"/>
      <dgm:spPr/>
      <dgm:t>
        <a:bodyPr/>
        <a:lstStyle/>
        <a:p>
          <a:r>
            <a:rPr lang="en-US" sz="1600" dirty="0"/>
            <a:t> </a:t>
          </a:r>
          <a:r>
            <a:rPr lang="en-US" sz="1600" b="1" dirty="0"/>
            <a:t>Transition to </a:t>
          </a:r>
          <a:r>
            <a:rPr lang="en-US" sz="1600" b="1" dirty="0" err="1"/>
            <a:t>Subword</a:t>
          </a:r>
          <a:r>
            <a:rPr lang="en-US" sz="1600" b="1" dirty="0"/>
            <a:t>-Level Tokenization</a:t>
          </a:r>
          <a:r>
            <a:rPr lang="en-US" sz="1600" dirty="0"/>
            <a:t>: A Solution Unveiled</a:t>
          </a:r>
        </a:p>
      </dgm:t>
    </dgm:pt>
    <dgm:pt modelId="{C803A159-1064-4928-9856-591D38B83050}" type="parTrans" cxnId="{E7ABD6ED-EC6F-403F-B96E-ED7169B9B7D0}">
      <dgm:prSet/>
      <dgm:spPr/>
      <dgm:t>
        <a:bodyPr/>
        <a:lstStyle/>
        <a:p>
          <a:endParaRPr lang="en-US"/>
        </a:p>
      </dgm:t>
    </dgm:pt>
    <dgm:pt modelId="{573B783F-8033-4C16-86E3-DE2E7A3C59D6}" type="sibTrans" cxnId="{E7ABD6ED-EC6F-403F-B96E-ED7169B9B7D0}">
      <dgm:prSet/>
      <dgm:spPr/>
      <dgm:t>
        <a:bodyPr/>
        <a:lstStyle/>
        <a:p>
          <a:endParaRPr lang="en-US"/>
        </a:p>
      </dgm:t>
    </dgm:pt>
    <dgm:pt modelId="{6D34847B-D019-4182-8228-06930C80BF80}">
      <dgm:prSet/>
      <dgm:spPr/>
      <dgm:t>
        <a:bodyPr/>
        <a:lstStyle/>
        <a:p>
          <a:r>
            <a:rPr lang="en-US"/>
            <a:t>2. Advanced Tokenization Techniques</a:t>
          </a:r>
        </a:p>
      </dgm:t>
    </dgm:pt>
    <dgm:pt modelId="{902AF345-F9FE-41EA-A1EC-D5D1F2B6255C}" type="parTrans" cxnId="{CD2A72EE-F4B1-4E52-A637-5FBC889909F4}">
      <dgm:prSet/>
      <dgm:spPr/>
      <dgm:t>
        <a:bodyPr/>
        <a:lstStyle/>
        <a:p>
          <a:endParaRPr lang="en-US"/>
        </a:p>
      </dgm:t>
    </dgm:pt>
    <dgm:pt modelId="{761EEA17-55C0-4A54-87D4-AB99D9B6FA70}" type="sibTrans" cxnId="{CD2A72EE-F4B1-4E52-A637-5FBC889909F4}">
      <dgm:prSet/>
      <dgm:spPr/>
      <dgm:t>
        <a:bodyPr/>
        <a:lstStyle/>
        <a:p>
          <a:endParaRPr lang="en-US"/>
        </a:p>
      </dgm:t>
    </dgm:pt>
    <dgm:pt modelId="{008C7DEF-DF4E-4D4C-9393-1CDBE9945F93}">
      <dgm:prSet custT="1"/>
      <dgm:spPr/>
      <dgm:t>
        <a:bodyPr/>
        <a:lstStyle/>
        <a:p>
          <a:r>
            <a:rPr lang="en-US" sz="1600" b="1" dirty="0"/>
            <a:t>Byte Pair Encoding (BPE): </a:t>
          </a:r>
          <a:r>
            <a:rPr lang="en-US" sz="1600" dirty="0"/>
            <a:t>Uncover the </a:t>
          </a:r>
          <a:r>
            <a:rPr lang="en-US" sz="1600" dirty="0" err="1"/>
            <a:t>subword</a:t>
          </a:r>
          <a:r>
            <a:rPr lang="en-US" sz="1600" dirty="0"/>
            <a:t> secrets that make LLMs like GPT and Llama so powerful.</a:t>
          </a:r>
        </a:p>
      </dgm:t>
    </dgm:pt>
    <dgm:pt modelId="{1E29C52D-7DE4-4E42-8758-581DCA8B11D9}" type="parTrans" cxnId="{F2EC424D-8594-49E9-BA9E-0650D696BCCB}">
      <dgm:prSet/>
      <dgm:spPr/>
      <dgm:t>
        <a:bodyPr/>
        <a:lstStyle/>
        <a:p>
          <a:endParaRPr lang="en-US"/>
        </a:p>
      </dgm:t>
    </dgm:pt>
    <dgm:pt modelId="{7315A184-D27A-4E46-B177-533F2CE1A0AF}" type="sibTrans" cxnId="{F2EC424D-8594-49E9-BA9E-0650D696BCCB}">
      <dgm:prSet/>
      <dgm:spPr/>
      <dgm:t>
        <a:bodyPr/>
        <a:lstStyle/>
        <a:p>
          <a:endParaRPr lang="en-US"/>
        </a:p>
      </dgm:t>
    </dgm:pt>
    <dgm:pt modelId="{D7EB4031-CC0F-4B9F-8172-FC0B278991D1}">
      <dgm:prSet custT="1"/>
      <dgm:spPr/>
      <dgm:t>
        <a:bodyPr/>
        <a:lstStyle/>
        <a:p>
          <a:r>
            <a:rPr lang="en-US" sz="1600" b="1" dirty="0" err="1"/>
            <a:t>WordPiece</a:t>
          </a:r>
          <a:r>
            <a:rPr lang="en-US" sz="1600" b="1" dirty="0"/>
            <a:t> Algorithm</a:t>
          </a:r>
          <a:r>
            <a:rPr lang="en-US" sz="1600" dirty="0"/>
            <a:t>: Examine how BERT harnesses </a:t>
          </a:r>
          <a:r>
            <a:rPr lang="en-US" sz="1600" dirty="0" err="1"/>
            <a:t>subword</a:t>
          </a:r>
          <a:r>
            <a:rPr lang="en-US" sz="1600" dirty="0"/>
            <a:t> units to improve handling of rare words.</a:t>
          </a:r>
        </a:p>
      </dgm:t>
    </dgm:pt>
    <dgm:pt modelId="{6D318D5A-940D-4D8B-8D60-CC2037316DA6}" type="parTrans" cxnId="{7E2B90A6-7CBC-4F17-8777-B3F3BE852743}">
      <dgm:prSet/>
      <dgm:spPr/>
      <dgm:t>
        <a:bodyPr/>
        <a:lstStyle/>
        <a:p>
          <a:endParaRPr lang="en-US"/>
        </a:p>
      </dgm:t>
    </dgm:pt>
    <dgm:pt modelId="{CC316753-1C97-435B-9DAC-9B29613963B9}" type="sibTrans" cxnId="{7E2B90A6-7CBC-4F17-8777-B3F3BE852743}">
      <dgm:prSet/>
      <dgm:spPr/>
      <dgm:t>
        <a:bodyPr/>
        <a:lstStyle/>
        <a:p>
          <a:endParaRPr lang="en-US"/>
        </a:p>
      </dgm:t>
    </dgm:pt>
    <dgm:pt modelId="{6C13D244-AAA8-425C-AFB7-7EC71A7D40B9}">
      <dgm:prSet/>
      <dgm:spPr/>
      <dgm:t>
        <a:bodyPr/>
        <a:lstStyle/>
        <a:p>
          <a:r>
            <a:rPr lang="en-US" dirty="0"/>
            <a:t>3. Advanced Prompting Techniques</a:t>
          </a:r>
        </a:p>
      </dgm:t>
    </dgm:pt>
    <dgm:pt modelId="{EA5A45D1-1FBF-4A1E-A31B-757C33623EF3}" type="parTrans" cxnId="{2FC77639-621C-4F68-902E-E26799C93AEA}">
      <dgm:prSet/>
      <dgm:spPr/>
      <dgm:t>
        <a:bodyPr/>
        <a:lstStyle/>
        <a:p>
          <a:endParaRPr lang="en-US"/>
        </a:p>
      </dgm:t>
    </dgm:pt>
    <dgm:pt modelId="{70F69AB1-E367-4761-89ED-86E244BF1067}" type="sibTrans" cxnId="{2FC77639-621C-4F68-902E-E26799C93AEA}">
      <dgm:prSet/>
      <dgm:spPr/>
      <dgm:t>
        <a:bodyPr/>
        <a:lstStyle/>
        <a:p>
          <a:endParaRPr lang="en-US"/>
        </a:p>
      </dgm:t>
    </dgm:pt>
    <dgm:pt modelId="{2264C079-CF49-4F63-8524-60A34E757E5D}">
      <dgm:prSet custT="1"/>
      <dgm:spPr/>
      <dgm:t>
        <a:bodyPr/>
        <a:lstStyle/>
        <a:p>
          <a:r>
            <a:rPr lang="en-US" sz="1600" b="1" dirty="0"/>
            <a:t>Traditional Prompting Strategies : </a:t>
          </a:r>
          <a:r>
            <a:rPr lang="en-US" sz="1600" dirty="0"/>
            <a:t>COT, MCOT, Tree Prompting</a:t>
          </a:r>
        </a:p>
      </dgm:t>
    </dgm:pt>
    <dgm:pt modelId="{325B4507-A8A7-43B5-B4CE-417ED7033F70}" type="parTrans" cxnId="{16AD4E8A-2C85-49AC-81AF-5E7236FA383B}">
      <dgm:prSet/>
      <dgm:spPr/>
      <dgm:t>
        <a:bodyPr/>
        <a:lstStyle/>
        <a:p>
          <a:endParaRPr lang="en-US"/>
        </a:p>
      </dgm:t>
    </dgm:pt>
    <dgm:pt modelId="{A7C5763A-1934-4591-B57B-2B4041C26E0D}" type="sibTrans" cxnId="{16AD4E8A-2C85-49AC-81AF-5E7236FA383B}">
      <dgm:prSet/>
      <dgm:spPr/>
      <dgm:t>
        <a:bodyPr/>
        <a:lstStyle/>
        <a:p>
          <a:endParaRPr lang="en-US"/>
        </a:p>
      </dgm:t>
    </dgm:pt>
    <dgm:pt modelId="{2E487F2B-15C7-492D-A1C2-7834E185628A}">
      <dgm:prSet custT="1"/>
      <dgm:spPr/>
      <dgm:t>
        <a:bodyPr/>
        <a:lstStyle/>
        <a:p>
          <a:r>
            <a:rPr lang="en-US" sz="1600" b="1" dirty="0"/>
            <a:t>Graph of Thoughts (</a:t>
          </a:r>
          <a:r>
            <a:rPr lang="en-US" sz="1600" b="1" dirty="0" err="1"/>
            <a:t>GoT</a:t>
          </a:r>
          <a:r>
            <a:rPr lang="en-US" sz="1600" b="1" dirty="0"/>
            <a:t>): </a:t>
          </a:r>
          <a:r>
            <a:rPr lang="en-US" sz="1600" dirty="0"/>
            <a:t>Discover a revolutionary framework that transforms how LLMs reason by visualizing thought processes.</a:t>
          </a:r>
        </a:p>
      </dgm:t>
    </dgm:pt>
    <dgm:pt modelId="{3422DFA2-F615-418D-860A-C8F3C881ACA6}" type="parTrans" cxnId="{EA6B66CB-9BAB-4A4F-887D-32066AFBB818}">
      <dgm:prSet/>
      <dgm:spPr/>
      <dgm:t>
        <a:bodyPr/>
        <a:lstStyle/>
        <a:p>
          <a:endParaRPr lang="en-US"/>
        </a:p>
      </dgm:t>
    </dgm:pt>
    <dgm:pt modelId="{31649656-09F5-4D09-9D50-6CB172401956}" type="sibTrans" cxnId="{EA6B66CB-9BAB-4A4F-887D-32066AFBB818}">
      <dgm:prSet/>
      <dgm:spPr/>
      <dgm:t>
        <a:bodyPr/>
        <a:lstStyle/>
        <a:p>
          <a:endParaRPr lang="en-US"/>
        </a:p>
      </dgm:t>
    </dgm:pt>
    <dgm:pt modelId="{E67F0D86-7424-499D-911E-3A093D1DE9F5}">
      <dgm:prSet/>
      <dgm:spPr/>
      <dgm:t>
        <a:bodyPr/>
        <a:lstStyle/>
        <a:p>
          <a:r>
            <a:rPr lang="en-US" dirty="0"/>
            <a:t>4.Parameter-Efficient Techniques</a:t>
          </a:r>
        </a:p>
      </dgm:t>
    </dgm:pt>
    <dgm:pt modelId="{6B6B4225-6026-4ED0-98AB-09FF629302F0}" type="parTrans" cxnId="{E3F465DF-8966-4A79-8F2C-A6B44E98170C}">
      <dgm:prSet/>
      <dgm:spPr/>
      <dgm:t>
        <a:bodyPr/>
        <a:lstStyle/>
        <a:p>
          <a:endParaRPr lang="en-US"/>
        </a:p>
      </dgm:t>
    </dgm:pt>
    <dgm:pt modelId="{270574A9-40D9-4430-B887-36E55C1EB2F2}" type="sibTrans" cxnId="{E3F465DF-8966-4A79-8F2C-A6B44E98170C}">
      <dgm:prSet/>
      <dgm:spPr/>
      <dgm:t>
        <a:bodyPr/>
        <a:lstStyle/>
        <a:p>
          <a:endParaRPr lang="en-US"/>
        </a:p>
      </dgm:t>
    </dgm:pt>
    <dgm:pt modelId="{19DCB69E-7250-4D7A-9F32-EDDF725099BB}">
      <dgm:prSet custT="1"/>
      <dgm:spPr/>
      <dgm:t>
        <a:bodyPr/>
        <a:lstStyle/>
        <a:p>
          <a:r>
            <a:rPr lang="en-US" sz="1600" b="1" dirty="0"/>
            <a:t>PEFT - </a:t>
          </a:r>
          <a:r>
            <a:rPr lang="en-US" sz="1600" b="1" dirty="0" err="1"/>
            <a:t>LoRA</a:t>
          </a:r>
          <a:r>
            <a:rPr lang="en-US" sz="1600" b="1" dirty="0"/>
            <a:t> &amp; </a:t>
          </a:r>
          <a:r>
            <a:rPr lang="en-US" sz="1600" b="1" dirty="0" err="1"/>
            <a:t>QLoRA</a:t>
          </a:r>
          <a:r>
            <a:rPr lang="en-US" sz="1600" b="1" dirty="0"/>
            <a:t>: </a:t>
          </a:r>
          <a:r>
            <a:rPr lang="en-US" sz="1600" dirty="0"/>
            <a:t>Learn how these innovative strategies optimize large models with minimal cost and maximum efficiency.</a:t>
          </a:r>
        </a:p>
      </dgm:t>
    </dgm:pt>
    <dgm:pt modelId="{82D6003F-DDE1-4E1A-92F2-BEF0F57E5651}" type="parTrans" cxnId="{B69D4952-7005-4B1E-BF45-5D4F68C6688E}">
      <dgm:prSet/>
      <dgm:spPr/>
      <dgm:t>
        <a:bodyPr/>
        <a:lstStyle/>
        <a:p>
          <a:endParaRPr lang="en-US"/>
        </a:p>
      </dgm:t>
    </dgm:pt>
    <dgm:pt modelId="{451320CB-A9DD-4DD3-BF50-B0DE43251A7E}" type="sibTrans" cxnId="{B69D4952-7005-4B1E-BF45-5D4F68C6688E}">
      <dgm:prSet/>
      <dgm:spPr/>
      <dgm:t>
        <a:bodyPr/>
        <a:lstStyle/>
        <a:p>
          <a:endParaRPr lang="en-US"/>
        </a:p>
      </dgm:t>
    </dgm:pt>
    <dgm:pt modelId="{E710E857-88B1-42F8-9405-4AC83A9EACDE}">
      <dgm:prSet/>
      <dgm:spPr/>
      <dgm:t>
        <a:bodyPr/>
        <a:lstStyle/>
        <a:p>
          <a:r>
            <a:rPr lang="en-US" dirty="0"/>
            <a:t>5. LLM Distillation</a:t>
          </a:r>
        </a:p>
      </dgm:t>
    </dgm:pt>
    <dgm:pt modelId="{EC2826AC-06B8-4227-8CF6-B58491A121DB}" type="parTrans" cxnId="{F169C63A-262E-49D9-9433-2A2F13133E95}">
      <dgm:prSet/>
      <dgm:spPr/>
      <dgm:t>
        <a:bodyPr/>
        <a:lstStyle/>
        <a:p>
          <a:endParaRPr lang="en-US"/>
        </a:p>
      </dgm:t>
    </dgm:pt>
    <dgm:pt modelId="{0D4CBE7C-EEF4-41F6-9A13-2002BE024821}" type="sibTrans" cxnId="{F169C63A-262E-49D9-9433-2A2F13133E95}">
      <dgm:prSet/>
      <dgm:spPr/>
      <dgm:t>
        <a:bodyPr/>
        <a:lstStyle/>
        <a:p>
          <a:endParaRPr lang="en-US"/>
        </a:p>
      </dgm:t>
    </dgm:pt>
    <dgm:pt modelId="{5FE0A775-B1F1-402B-966F-9C30878AEAA1}">
      <dgm:prSet custT="1"/>
      <dgm:spPr/>
      <dgm:t>
        <a:bodyPr/>
        <a:lstStyle/>
        <a:p>
          <a:r>
            <a:rPr lang="en-US" sz="1600" b="1" dirty="0"/>
            <a:t>LLM Distillation: </a:t>
          </a:r>
          <a:r>
            <a:rPr lang="en-US" sz="1600" dirty="0"/>
            <a:t>Understand the process of compressing knowledge from large models into smaller, effective ones.</a:t>
          </a:r>
        </a:p>
      </dgm:t>
    </dgm:pt>
    <dgm:pt modelId="{32485C3E-27AE-442F-AB2D-D4DB86E89DC9}" type="parTrans" cxnId="{52C5AFA5-795E-4623-A35D-D92EE55F768F}">
      <dgm:prSet/>
      <dgm:spPr/>
      <dgm:t>
        <a:bodyPr/>
        <a:lstStyle/>
        <a:p>
          <a:endParaRPr lang="en-US"/>
        </a:p>
      </dgm:t>
    </dgm:pt>
    <dgm:pt modelId="{92334773-338A-48F0-A50F-2896F798F5E2}" type="sibTrans" cxnId="{52C5AFA5-795E-4623-A35D-D92EE55F768F}">
      <dgm:prSet/>
      <dgm:spPr/>
      <dgm:t>
        <a:bodyPr/>
        <a:lstStyle/>
        <a:p>
          <a:endParaRPr lang="en-US"/>
        </a:p>
      </dgm:t>
    </dgm:pt>
    <dgm:pt modelId="{26E169AF-8456-44BC-A65F-B811FB808EC2}">
      <dgm:prSet custT="1"/>
      <dgm:spPr/>
      <dgm:t>
        <a:bodyPr/>
        <a:lstStyle/>
        <a:p>
          <a:r>
            <a:rPr lang="en-US" sz="1600" b="1" dirty="0"/>
            <a:t>Comparison: </a:t>
          </a:r>
          <a:r>
            <a:rPr lang="en-US" sz="1600" dirty="0"/>
            <a:t>Traditional Fine-Tuning vs. Modern Approaches : Gain clarity on when to utilize each method for maximum impact.</a:t>
          </a:r>
        </a:p>
      </dgm:t>
    </dgm:pt>
    <dgm:pt modelId="{B3DFF5A3-B225-42F3-B5C7-26B904BDC592}" type="parTrans" cxnId="{8F612753-6E8B-4D6D-B721-EE207C75F185}">
      <dgm:prSet/>
      <dgm:spPr/>
      <dgm:t>
        <a:bodyPr/>
        <a:lstStyle/>
        <a:p>
          <a:endParaRPr lang="en-US"/>
        </a:p>
      </dgm:t>
    </dgm:pt>
    <dgm:pt modelId="{5364040A-CF63-40D4-BDAE-DA13158A98D7}" type="sibTrans" cxnId="{8F612753-6E8B-4D6D-B721-EE207C75F185}">
      <dgm:prSet/>
      <dgm:spPr/>
      <dgm:t>
        <a:bodyPr/>
        <a:lstStyle/>
        <a:p>
          <a:endParaRPr lang="en-US"/>
        </a:p>
      </dgm:t>
    </dgm:pt>
    <dgm:pt modelId="{FEC0DFB2-F6BB-42E0-A839-9D9756288532}">
      <dgm:prSet custT="1"/>
      <dgm:spPr/>
      <dgm:t>
        <a:bodyPr/>
        <a:lstStyle/>
        <a:p>
          <a:r>
            <a:rPr lang="en-US" sz="1600" b="1" dirty="0"/>
            <a:t>Prompt &amp; Prefix Tuning</a:t>
          </a:r>
          <a:r>
            <a:rPr lang="en-US" sz="1600" dirty="0"/>
            <a:t>: Train specific embeddings while keeping pre-trained models intact. Discover real-world applications for legal and medical fields.</a:t>
          </a:r>
        </a:p>
      </dgm:t>
    </dgm:pt>
    <dgm:pt modelId="{5A1C5019-7592-4DE5-9C95-8DB476135ABA}" type="parTrans" cxnId="{F46095DD-3C58-4592-8DE3-E3A8AD825AF4}">
      <dgm:prSet/>
      <dgm:spPr/>
      <dgm:t>
        <a:bodyPr/>
        <a:lstStyle/>
        <a:p>
          <a:endParaRPr lang="en-US"/>
        </a:p>
      </dgm:t>
    </dgm:pt>
    <dgm:pt modelId="{7340096B-6323-4D57-AB3B-CA903ACDE09E}" type="sibTrans" cxnId="{F46095DD-3C58-4592-8DE3-E3A8AD825AF4}">
      <dgm:prSet/>
      <dgm:spPr/>
      <dgm:t>
        <a:bodyPr/>
        <a:lstStyle/>
        <a:p>
          <a:endParaRPr lang="en-US"/>
        </a:p>
      </dgm:t>
    </dgm:pt>
    <dgm:pt modelId="{EBDE977A-44DA-46E4-AC32-EF027B80C79E}">
      <dgm:prSet custT="1"/>
      <dgm:spPr/>
      <dgm:t>
        <a:bodyPr/>
        <a:lstStyle/>
        <a:p>
          <a:endParaRPr lang="en-US" sz="1600" dirty="0"/>
        </a:p>
      </dgm:t>
    </dgm:pt>
    <dgm:pt modelId="{C32B5E38-F132-409C-8B54-93C77BC3C93B}" type="parTrans" cxnId="{46DE0A36-3E97-4398-8F2C-F4DC345A4C9B}">
      <dgm:prSet/>
      <dgm:spPr/>
      <dgm:t>
        <a:bodyPr/>
        <a:lstStyle/>
        <a:p>
          <a:endParaRPr lang="en-US"/>
        </a:p>
      </dgm:t>
    </dgm:pt>
    <dgm:pt modelId="{8AA7AAD0-7D27-4E7D-9024-F40E20D7EDF2}" type="sibTrans" cxnId="{46DE0A36-3E97-4398-8F2C-F4DC345A4C9B}">
      <dgm:prSet/>
      <dgm:spPr/>
      <dgm:t>
        <a:bodyPr/>
        <a:lstStyle/>
        <a:p>
          <a:endParaRPr lang="en-US"/>
        </a:p>
      </dgm:t>
    </dgm:pt>
    <dgm:pt modelId="{CA3221CA-1596-4960-B6B7-2FB15D0258C7}" type="pres">
      <dgm:prSet presAssocID="{C9CAC13A-0153-4DAD-AA01-4A2BE6CC198B}" presName="Name0" presStyleCnt="0">
        <dgm:presLayoutVars>
          <dgm:dir/>
          <dgm:animLvl val="lvl"/>
          <dgm:resizeHandles val="exact"/>
        </dgm:presLayoutVars>
      </dgm:prSet>
      <dgm:spPr/>
    </dgm:pt>
    <dgm:pt modelId="{E73FE344-382B-4F75-AA0D-1070DE603975}" type="pres">
      <dgm:prSet presAssocID="{DE689482-3D8D-43F5-BC0D-DC60DF1CE666}" presName="composite" presStyleCnt="0"/>
      <dgm:spPr/>
    </dgm:pt>
    <dgm:pt modelId="{054948C3-E3FE-4E4A-A7F1-CAC9B8140008}" type="pres">
      <dgm:prSet presAssocID="{DE689482-3D8D-43F5-BC0D-DC60DF1CE666}" presName="parTx" presStyleLbl="alignNode1" presStyleIdx="0" presStyleCnt="5">
        <dgm:presLayoutVars>
          <dgm:chMax val="0"/>
          <dgm:chPref val="0"/>
          <dgm:bulletEnabled val="1"/>
        </dgm:presLayoutVars>
      </dgm:prSet>
      <dgm:spPr/>
    </dgm:pt>
    <dgm:pt modelId="{5A03B062-55D0-43C1-A0C0-33245B5A80F3}" type="pres">
      <dgm:prSet presAssocID="{DE689482-3D8D-43F5-BC0D-DC60DF1CE666}" presName="desTx" presStyleLbl="alignAccFollowNode1" presStyleIdx="0" presStyleCnt="5" custScaleX="98357">
        <dgm:presLayoutVars>
          <dgm:bulletEnabled val="1"/>
        </dgm:presLayoutVars>
      </dgm:prSet>
      <dgm:spPr/>
    </dgm:pt>
    <dgm:pt modelId="{1BDF3433-C54A-4197-A797-35731C5C7B2D}" type="pres">
      <dgm:prSet presAssocID="{3F0FC6B4-AE30-480A-99DF-28BDB13D9D79}" presName="space" presStyleCnt="0"/>
      <dgm:spPr/>
    </dgm:pt>
    <dgm:pt modelId="{211F7446-A52F-4331-9CD9-CE4429FEA730}" type="pres">
      <dgm:prSet presAssocID="{6D34847B-D019-4182-8228-06930C80BF80}" presName="composite" presStyleCnt="0"/>
      <dgm:spPr/>
    </dgm:pt>
    <dgm:pt modelId="{5EB3F048-EC08-4886-8B97-95629D47A8F9}" type="pres">
      <dgm:prSet presAssocID="{6D34847B-D019-4182-8228-06930C80BF80}" presName="parTx" presStyleLbl="alignNode1" presStyleIdx="1" presStyleCnt="5">
        <dgm:presLayoutVars>
          <dgm:chMax val="0"/>
          <dgm:chPref val="0"/>
          <dgm:bulletEnabled val="1"/>
        </dgm:presLayoutVars>
      </dgm:prSet>
      <dgm:spPr/>
    </dgm:pt>
    <dgm:pt modelId="{E8CA10D0-858C-44C8-B142-A2256223651B}" type="pres">
      <dgm:prSet presAssocID="{6D34847B-D019-4182-8228-06930C80BF80}" presName="desTx" presStyleLbl="alignAccFollowNode1" presStyleIdx="1" presStyleCnt="5">
        <dgm:presLayoutVars>
          <dgm:bulletEnabled val="1"/>
        </dgm:presLayoutVars>
      </dgm:prSet>
      <dgm:spPr/>
    </dgm:pt>
    <dgm:pt modelId="{3E1F632A-AC29-4E59-8FE0-81571015D905}" type="pres">
      <dgm:prSet presAssocID="{761EEA17-55C0-4A54-87D4-AB99D9B6FA70}" presName="space" presStyleCnt="0"/>
      <dgm:spPr/>
    </dgm:pt>
    <dgm:pt modelId="{A3726785-6DDD-4985-A907-414FF2A26BF5}" type="pres">
      <dgm:prSet presAssocID="{6C13D244-AAA8-425C-AFB7-7EC71A7D40B9}" presName="composite" presStyleCnt="0"/>
      <dgm:spPr/>
    </dgm:pt>
    <dgm:pt modelId="{06FB52D4-3A08-4F5D-8D93-EC86D17CFE63}" type="pres">
      <dgm:prSet presAssocID="{6C13D244-AAA8-425C-AFB7-7EC71A7D40B9}" presName="parTx" presStyleLbl="alignNode1" presStyleIdx="2" presStyleCnt="5">
        <dgm:presLayoutVars>
          <dgm:chMax val="0"/>
          <dgm:chPref val="0"/>
          <dgm:bulletEnabled val="1"/>
        </dgm:presLayoutVars>
      </dgm:prSet>
      <dgm:spPr/>
    </dgm:pt>
    <dgm:pt modelId="{319BFB0E-89F0-4102-928A-FC2D0E8F94B2}" type="pres">
      <dgm:prSet presAssocID="{6C13D244-AAA8-425C-AFB7-7EC71A7D40B9}" presName="desTx" presStyleLbl="alignAccFollowNode1" presStyleIdx="2" presStyleCnt="5">
        <dgm:presLayoutVars>
          <dgm:bulletEnabled val="1"/>
        </dgm:presLayoutVars>
      </dgm:prSet>
      <dgm:spPr/>
    </dgm:pt>
    <dgm:pt modelId="{85BD49FE-3276-40C1-A96B-F1633B06F4E7}" type="pres">
      <dgm:prSet presAssocID="{70F69AB1-E367-4761-89ED-86E244BF1067}" presName="space" presStyleCnt="0"/>
      <dgm:spPr/>
    </dgm:pt>
    <dgm:pt modelId="{EEA47DEB-9F91-4B50-9AF5-D5F86A1B1D41}" type="pres">
      <dgm:prSet presAssocID="{E67F0D86-7424-499D-911E-3A093D1DE9F5}" presName="composite" presStyleCnt="0"/>
      <dgm:spPr/>
    </dgm:pt>
    <dgm:pt modelId="{B7116C2B-9CDB-410C-84F9-882DE9F7931D}" type="pres">
      <dgm:prSet presAssocID="{E67F0D86-7424-499D-911E-3A093D1DE9F5}" presName="parTx" presStyleLbl="alignNode1" presStyleIdx="3" presStyleCnt="5">
        <dgm:presLayoutVars>
          <dgm:chMax val="0"/>
          <dgm:chPref val="0"/>
          <dgm:bulletEnabled val="1"/>
        </dgm:presLayoutVars>
      </dgm:prSet>
      <dgm:spPr/>
    </dgm:pt>
    <dgm:pt modelId="{3F1C11B0-A6C0-46B7-9E65-8EEFC07335DF}" type="pres">
      <dgm:prSet presAssocID="{E67F0D86-7424-499D-911E-3A093D1DE9F5}" presName="desTx" presStyleLbl="alignAccFollowNode1" presStyleIdx="3" presStyleCnt="5">
        <dgm:presLayoutVars>
          <dgm:bulletEnabled val="1"/>
        </dgm:presLayoutVars>
      </dgm:prSet>
      <dgm:spPr/>
    </dgm:pt>
    <dgm:pt modelId="{AE140F50-0069-4885-B6B0-FAAB1F72A431}" type="pres">
      <dgm:prSet presAssocID="{270574A9-40D9-4430-B887-36E55C1EB2F2}" presName="space" presStyleCnt="0"/>
      <dgm:spPr/>
    </dgm:pt>
    <dgm:pt modelId="{3AD464F7-0DEE-4598-828C-9D2B0CD3F1A0}" type="pres">
      <dgm:prSet presAssocID="{E710E857-88B1-42F8-9405-4AC83A9EACDE}" presName="composite" presStyleCnt="0"/>
      <dgm:spPr/>
    </dgm:pt>
    <dgm:pt modelId="{FD78510A-48E4-46FA-A139-FDA0A5A0101D}" type="pres">
      <dgm:prSet presAssocID="{E710E857-88B1-42F8-9405-4AC83A9EACDE}" presName="parTx" presStyleLbl="alignNode1" presStyleIdx="4" presStyleCnt="5">
        <dgm:presLayoutVars>
          <dgm:chMax val="0"/>
          <dgm:chPref val="0"/>
          <dgm:bulletEnabled val="1"/>
        </dgm:presLayoutVars>
      </dgm:prSet>
      <dgm:spPr/>
    </dgm:pt>
    <dgm:pt modelId="{292003E9-AAF8-45D4-A858-21DC8AC41D44}" type="pres">
      <dgm:prSet presAssocID="{E710E857-88B1-42F8-9405-4AC83A9EACDE}" presName="desTx" presStyleLbl="alignAccFollowNode1" presStyleIdx="4" presStyleCnt="5">
        <dgm:presLayoutVars>
          <dgm:bulletEnabled val="1"/>
        </dgm:presLayoutVars>
      </dgm:prSet>
      <dgm:spPr/>
    </dgm:pt>
  </dgm:ptLst>
  <dgm:cxnLst>
    <dgm:cxn modelId="{11594416-D3AE-41B2-8705-3DBE275A94DB}" srcId="{DE689482-3D8D-43F5-BC0D-DC60DF1CE666}" destId="{E4E9F074-8E12-44A0-B252-662E4382A418}" srcOrd="0" destOrd="0" parTransId="{F8DFE44E-3417-4DE1-A4F5-3BF4789B70A4}" sibTransId="{218B83C4-3DFA-4C6A-AC21-214DFE35A946}"/>
    <dgm:cxn modelId="{CBBE4118-5352-4E80-82B3-803B17B66B7D}" type="presOf" srcId="{5FE0A775-B1F1-402B-966F-9C30878AEAA1}" destId="{292003E9-AAF8-45D4-A858-21DC8AC41D44}" srcOrd="0" destOrd="0" presId="urn:microsoft.com/office/officeart/2005/8/layout/hList1"/>
    <dgm:cxn modelId="{62703F2A-92B6-45A9-9E34-07790601CF86}" type="presOf" srcId="{19DCB69E-7250-4D7A-9F32-EDDF725099BB}" destId="{3F1C11B0-A6C0-46B7-9E65-8EEFC07335DF}" srcOrd="0" destOrd="0" presId="urn:microsoft.com/office/officeart/2005/8/layout/hList1"/>
    <dgm:cxn modelId="{849D902F-5404-48BB-866C-98DE4DE39320}" type="presOf" srcId="{E67F0D86-7424-499D-911E-3A093D1DE9F5}" destId="{B7116C2B-9CDB-410C-84F9-882DE9F7931D}" srcOrd="0" destOrd="0" presId="urn:microsoft.com/office/officeart/2005/8/layout/hList1"/>
    <dgm:cxn modelId="{5FD0B130-0630-4C32-80A8-8570A4C425E5}" type="presOf" srcId="{E710E857-88B1-42F8-9405-4AC83A9EACDE}" destId="{FD78510A-48E4-46FA-A139-FDA0A5A0101D}" srcOrd="0" destOrd="0" presId="urn:microsoft.com/office/officeart/2005/8/layout/hList1"/>
    <dgm:cxn modelId="{B32F1731-08EF-4A93-8EE8-FFF9B7C9F15A}" type="presOf" srcId="{E4E9F074-8E12-44A0-B252-662E4382A418}" destId="{5A03B062-55D0-43C1-A0C0-33245B5A80F3}" srcOrd="0" destOrd="0" presId="urn:microsoft.com/office/officeart/2005/8/layout/hList1"/>
    <dgm:cxn modelId="{46DE0A36-3E97-4398-8F2C-F4DC345A4C9B}" srcId="{E710E857-88B1-42F8-9405-4AC83A9EACDE}" destId="{EBDE977A-44DA-46E4-AC32-EF027B80C79E}" srcOrd="1" destOrd="0" parTransId="{C32B5E38-F132-409C-8B54-93C77BC3C93B}" sibTransId="{8AA7AAD0-7D27-4E7D-9024-F40E20D7EDF2}"/>
    <dgm:cxn modelId="{8CA98E36-80C0-4D03-990A-E5F3694F7C73}" srcId="{DE689482-3D8D-43F5-BC0D-DC60DF1CE666}" destId="{F657DEEA-AD1E-4C56-BB97-61E564E7A201}" srcOrd="1" destOrd="0" parTransId="{A4CBC65E-4496-4922-BCE8-930F6FB1A885}" sibTransId="{0A4235C3-CABC-4C0B-9FE1-96F933B83B43}"/>
    <dgm:cxn modelId="{6AC26038-5B21-41C0-B208-ED8F416D7D90}" type="presOf" srcId="{0544BBA6-5058-40E0-91EF-A9C7714EAF0F}" destId="{5A03B062-55D0-43C1-A0C0-33245B5A80F3}" srcOrd="0" destOrd="2" presId="urn:microsoft.com/office/officeart/2005/8/layout/hList1"/>
    <dgm:cxn modelId="{2FC77639-621C-4F68-902E-E26799C93AEA}" srcId="{C9CAC13A-0153-4DAD-AA01-4A2BE6CC198B}" destId="{6C13D244-AAA8-425C-AFB7-7EC71A7D40B9}" srcOrd="2" destOrd="0" parTransId="{EA5A45D1-1FBF-4A1E-A31B-757C33623EF3}" sibTransId="{70F69AB1-E367-4761-89ED-86E244BF1067}"/>
    <dgm:cxn modelId="{A9FDF739-211F-494D-8032-9646AE6D7511}" srcId="{C9CAC13A-0153-4DAD-AA01-4A2BE6CC198B}" destId="{DE689482-3D8D-43F5-BC0D-DC60DF1CE666}" srcOrd="0" destOrd="0" parTransId="{E2D5E8FD-A3A7-4748-8AE3-7A0CA6285D02}" sibTransId="{3F0FC6B4-AE30-480A-99DF-28BDB13D9D79}"/>
    <dgm:cxn modelId="{F169C63A-262E-49D9-9433-2A2F13133E95}" srcId="{C9CAC13A-0153-4DAD-AA01-4A2BE6CC198B}" destId="{E710E857-88B1-42F8-9405-4AC83A9EACDE}" srcOrd="4" destOrd="0" parTransId="{EC2826AC-06B8-4227-8CF6-B58491A121DB}" sibTransId="{0D4CBE7C-EEF4-41F6-9A13-2002BE024821}"/>
    <dgm:cxn modelId="{8F58DA65-A0DE-48F1-BFD4-2BC6D007456C}" type="presOf" srcId="{EBDE977A-44DA-46E4-AC32-EF027B80C79E}" destId="{292003E9-AAF8-45D4-A858-21DC8AC41D44}" srcOrd="0" destOrd="1" presId="urn:microsoft.com/office/officeart/2005/8/layout/hList1"/>
    <dgm:cxn modelId="{F2EC424D-8594-49E9-BA9E-0650D696BCCB}" srcId="{6D34847B-D019-4182-8228-06930C80BF80}" destId="{008C7DEF-DF4E-4D4C-9393-1CDBE9945F93}" srcOrd="0" destOrd="0" parTransId="{1E29C52D-7DE4-4E42-8758-581DCA8B11D9}" sibTransId="{7315A184-D27A-4E46-B177-533F2CE1A0AF}"/>
    <dgm:cxn modelId="{B69D4952-7005-4B1E-BF45-5D4F68C6688E}" srcId="{E67F0D86-7424-499D-911E-3A093D1DE9F5}" destId="{19DCB69E-7250-4D7A-9F32-EDDF725099BB}" srcOrd="0" destOrd="0" parTransId="{82D6003F-DDE1-4E1A-92F2-BEF0F57E5651}" sibTransId="{451320CB-A9DD-4DD3-BF50-B0DE43251A7E}"/>
    <dgm:cxn modelId="{8F612753-6E8B-4D6D-B721-EE207C75F185}" srcId="{E710E857-88B1-42F8-9405-4AC83A9EACDE}" destId="{26E169AF-8456-44BC-A65F-B811FB808EC2}" srcOrd="2" destOrd="0" parTransId="{B3DFF5A3-B225-42F3-B5C7-26B904BDC592}" sibTransId="{5364040A-CF63-40D4-BDAE-DA13158A98D7}"/>
    <dgm:cxn modelId="{5456FD87-2BC7-47AB-AD45-3D1218522FF0}" type="presOf" srcId="{2264C079-CF49-4F63-8524-60A34E757E5D}" destId="{319BFB0E-89F0-4102-928A-FC2D0E8F94B2}" srcOrd="0" destOrd="0" presId="urn:microsoft.com/office/officeart/2005/8/layout/hList1"/>
    <dgm:cxn modelId="{16AD4E8A-2C85-49AC-81AF-5E7236FA383B}" srcId="{6C13D244-AAA8-425C-AFB7-7EC71A7D40B9}" destId="{2264C079-CF49-4F63-8524-60A34E757E5D}" srcOrd="0" destOrd="0" parTransId="{325B4507-A8A7-43B5-B4CE-417ED7033F70}" sibTransId="{A7C5763A-1934-4591-B57B-2B4041C26E0D}"/>
    <dgm:cxn modelId="{A96C3F95-FE7D-4AFA-89BE-9F816241110D}" type="presOf" srcId="{6D34847B-D019-4182-8228-06930C80BF80}" destId="{5EB3F048-EC08-4886-8B97-95629D47A8F9}" srcOrd="0" destOrd="0" presId="urn:microsoft.com/office/officeart/2005/8/layout/hList1"/>
    <dgm:cxn modelId="{1B2C5597-363B-4090-841C-3F02F47CE6C4}" type="presOf" srcId="{F657DEEA-AD1E-4C56-BB97-61E564E7A201}" destId="{5A03B062-55D0-43C1-A0C0-33245B5A80F3}" srcOrd="0" destOrd="1" presId="urn:microsoft.com/office/officeart/2005/8/layout/hList1"/>
    <dgm:cxn modelId="{8435F79F-1E23-4787-8912-BED86C734BED}" type="presOf" srcId="{26E169AF-8456-44BC-A65F-B811FB808EC2}" destId="{292003E9-AAF8-45D4-A858-21DC8AC41D44}" srcOrd="0" destOrd="2" presId="urn:microsoft.com/office/officeart/2005/8/layout/hList1"/>
    <dgm:cxn modelId="{52C5AFA5-795E-4623-A35D-D92EE55F768F}" srcId="{E710E857-88B1-42F8-9405-4AC83A9EACDE}" destId="{5FE0A775-B1F1-402B-966F-9C30878AEAA1}" srcOrd="0" destOrd="0" parTransId="{32485C3E-27AE-442F-AB2D-D4DB86E89DC9}" sibTransId="{92334773-338A-48F0-A50F-2896F798F5E2}"/>
    <dgm:cxn modelId="{7E2B90A6-7CBC-4F17-8777-B3F3BE852743}" srcId="{6D34847B-D019-4182-8228-06930C80BF80}" destId="{D7EB4031-CC0F-4B9F-8172-FC0B278991D1}" srcOrd="1" destOrd="0" parTransId="{6D318D5A-940D-4D8B-8D60-CC2037316DA6}" sibTransId="{CC316753-1C97-435B-9DAC-9B29613963B9}"/>
    <dgm:cxn modelId="{50CF64C5-21ED-4322-BD50-CEE0F2E27DFE}" type="presOf" srcId="{2E487F2B-15C7-492D-A1C2-7834E185628A}" destId="{319BFB0E-89F0-4102-928A-FC2D0E8F94B2}" srcOrd="0" destOrd="1" presId="urn:microsoft.com/office/officeart/2005/8/layout/hList1"/>
    <dgm:cxn modelId="{C96748C8-FE0C-4AE6-BB4E-346CFF19363C}" type="presOf" srcId="{C9CAC13A-0153-4DAD-AA01-4A2BE6CC198B}" destId="{CA3221CA-1596-4960-B6B7-2FB15D0258C7}" srcOrd="0" destOrd="0" presId="urn:microsoft.com/office/officeart/2005/8/layout/hList1"/>
    <dgm:cxn modelId="{EA6B66CB-9BAB-4A4F-887D-32066AFBB818}" srcId="{6C13D244-AAA8-425C-AFB7-7EC71A7D40B9}" destId="{2E487F2B-15C7-492D-A1C2-7834E185628A}" srcOrd="1" destOrd="0" parTransId="{3422DFA2-F615-418D-860A-C8F3C881ACA6}" sibTransId="{31649656-09F5-4D09-9D50-6CB172401956}"/>
    <dgm:cxn modelId="{F46095DD-3C58-4592-8DE3-E3A8AD825AF4}" srcId="{E67F0D86-7424-499D-911E-3A093D1DE9F5}" destId="{FEC0DFB2-F6BB-42E0-A839-9D9756288532}" srcOrd="1" destOrd="0" parTransId="{5A1C5019-7592-4DE5-9C95-8DB476135ABA}" sibTransId="{7340096B-6323-4D57-AB3B-CA903ACDE09E}"/>
    <dgm:cxn modelId="{E3F465DF-8966-4A79-8F2C-A6B44E98170C}" srcId="{C9CAC13A-0153-4DAD-AA01-4A2BE6CC198B}" destId="{E67F0D86-7424-499D-911E-3A093D1DE9F5}" srcOrd="3" destOrd="0" parTransId="{6B6B4225-6026-4ED0-98AB-09FF629302F0}" sibTransId="{270574A9-40D9-4430-B887-36E55C1EB2F2}"/>
    <dgm:cxn modelId="{936C62E0-FC35-417B-BE83-CD3717E28811}" type="presOf" srcId="{DE689482-3D8D-43F5-BC0D-DC60DF1CE666}" destId="{054948C3-E3FE-4E4A-A7F1-CAC9B8140008}" srcOrd="0" destOrd="0" presId="urn:microsoft.com/office/officeart/2005/8/layout/hList1"/>
    <dgm:cxn modelId="{E1C195E0-C426-453C-8CFB-DFCA4C453F9F}" type="presOf" srcId="{D7EB4031-CC0F-4B9F-8172-FC0B278991D1}" destId="{E8CA10D0-858C-44C8-B142-A2256223651B}" srcOrd="0" destOrd="1" presId="urn:microsoft.com/office/officeart/2005/8/layout/hList1"/>
    <dgm:cxn modelId="{FF5F5DE5-020F-4B07-8219-A336555B6AC9}" type="presOf" srcId="{FEC0DFB2-F6BB-42E0-A839-9D9756288532}" destId="{3F1C11B0-A6C0-46B7-9E65-8EEFC07335DF}" srcOrd="0" destOrd="1" presId="urn:microsoft.com/office/officeart/2005/8/layout/hList1"/>
    <dgm:cxn modelId="{0523E4E7-2C55-43A4-9EFF-08A9C5C16795}" type="presOf" srcId="{008C7DEF-DF4E-4D4C-9393-1CDBE9945F93}" destId="{E8CA10D0-858C-44C8-B142-A2256223651B}" srcOrd="0" destOrd="0" presId="urn:microsoft.com/office/officeart/2005/8/layout/hList1"/>
    <dgm:cxn modelId="{78EC13ED-67D0-47E1-8EC5-6D2FEE4D2D01}" type="presOf" srcId="{6C13D244-AAA8-425C-AFB7-7EC71A7D40B9}" destId="{06FB52D4-3A08-4F5D-8D93-EC86D17CFE63}" srcOrd="0" destOrd="0" presId="urn:microsoft.com/office/officeart/2005/8/layout/hList1"/>
    <dgm:cxn modelId="{E7ABD6ED-EC6F-403F-B96E-ED7169B9B7D0}" srcId="{DE689482-3D8D-43F5-BC0D-DC60DF1CE666}" destId="{0544BBA6-5058-40E0-91EF-A9C7714EAF0F}" srcOrd="2" destOrd="0" parTransId="{C803A159-1064-4928-9856-591D38B83050}" sibTransId="{573B783F-8033-4C16-86E3-DE2E7A3C59D6}"/>
    <dgm:cxn modelId="{CD2A72EE-F4B1-4E52-A637-5FBC889909F4}" srcId="{C9CAC13A-0153-4DAD-AA01-4A2BE6CC198B}" destId="{6D34847B-D019-4182-8228-06930C80BF80}" srcOrd="1" destOrd="0" parTransId="{902AF345-F9FE-41EA-A1EC-D5D1F2B6255C}" sibTransId="{761EEA17-55C0-4A54-87D4-AB99D9B6FA70}"/>
    <dgm:cxn modelId="{346958B9-1CD8-4D78-BEEA-BA865FCD239A}" type="presParOf" srcId="{CA3221CA-1596-4960-B6B7-2FB15D0258C7}" destId="{E73FE344-382B-4F75-AA0D-1070DE603975}" srcOrd="0" destOrd="0" presId="urn:microsoft.com/office/officeart/2005/8/layout/hList1"/>
    <dgm:cxn modelId="{8EBC3FEA-0715-4335-9B0F-4C0535488C0F}" type="presParOf" srcId="{E73FE344-382B-4F75-AA0D-1070DE603975}" destId="{054948C3-E3FE-4E4A-A7F1-CAC9B8140008}" srcOrd="0" destOrd="0" presId="urn:microsoft.com/office/officeart/2005/8/layout/hList1"/>
    <dgm:cxn modelId="{A209FDFA-90EF-421E-800B-37FE5B65BA7E}" type="presParOf" srcId="{E73FE344-382B-4F75-AA0D-1070DE603975}" destId="{5A03B062-55D0-43C1-A0C0-33245B5A80F3}" srcOrd="1" destOrd="0" presId="urn:microsoft.com/office/officeart/2005/8/layout/hList1"/>
    <dgm:cxn modelId="{5DD11189-A387-41DC-AD78-D58B86A47662}" type="presParOf" srcId="{CA3221CA-1596-4960-B6B7-2FB15D0258C7}" destId="{1BDF3433-C54A-4197-A797-35731C5C7B2D}" srcOrd="1" destOrd="0" presId="urn:microsoft.com/office/officeart/2005/8/layout/hList1"/>
    <dgm:cxn modelId="{37D2B579-1238-4087-B0BF-AF8ACC21B322}" type="presParOf" srcId="{CA3221CA-1596-4960-B6B7-2FB15D0258C7}" destId="{211F7446-A52F-4331-9CD9-CE4429FEA730}" srcOrd="2" destOrd="0" presId="urn:microsoft.com/office/officeart/2005/8/layout/hList1"/>
    <dgm:cxn modelId="{3BFBE9DF-134F-4DB7-9E6A-FBF4CFDA3633}" type="presParOf" srcId="{211F7446-A52F-4331-9CD9-CE4429FEA730}" destId="{5EB3F048-EC08-4886-8B97-95629D47A8F9}" srcOrd="0" destOrd="0" presId="urn:microsoft.com/office/officeart/2005/8/layout/hList1"/>
    <dgm:cxn modelId="{2ED01CC5-DF03-489E-AB32-736BFC99CF9A}" type="presParOf" srcId="{211F7446-A52F-4331-9CD9-CE4429FEA730}" destId="{E8CA10D0-858C-44C8-B142-A2256223651B}" srcOrd="1" destOrd="0" presId="urn:microsoft.com/office/officeart/2005/8/layout/hList1"/>
    <dgm:cxn modelId="{FF5B1656-55E9-4834-96EF-F7628133DF30}" type="presParOf" srcId="{CA3221CA-1596-4960-B6B7-2FB15D0258C7}" destId="{3E1F632A-AC29-4E59-8FE0-81571015D905}" srcOrd="3" destOrd="0" presId="urn:microsoft.com/office/officeart/2005/8/layout/hList1"/>
    <dgm:cxn modelId="{A2786D15-1F6C-4F37-8DEF-39492BC3C6E8}" type="presParOf" srcId="{CA3221CA-1596-4960-B6B7-2FB15D0258C7}" destId="{A3726785-6DDD-4985-A907-414FF2A26BF5}" srcOrd="4" destOrd="0" presId="urn:microsoft.com/office/officeart/2005/8/layout/hList1"/>
    <dgm:cxn modelId="{3F02CCD9-736A-462F-BE02-318242E338C0}" type="presParOf" srcId="{A3726785-6DDD-4985-A907-414FF2A26BF5}" destId="{06FB52D4-3A08-4F5D-8D93-EC86D17CFE63}" srcOrd="0" destOrd="0" presId="urn:microsoft.com/office/officeart/2005/8/layout/hList1"/>
    <dgm:cxn modelId="{9DACBDC5-8E6B-4380-867F-0969B79563B4}" type="presParOf" srcId="{A3726785-6DDD-4985-A907-414FF2A26BF5}" destId="{319BFB0E-89F0-4102-928A-FC2D0E8F94B2}" srcOrd="1" destOrd="0" presId="urn:microsoft.com/office/officeart/2005/8/layout/hList1"/>
    <dgm:cxn modelId="{61C9F4A0-5D85-49DF-9580-FDCC32AA5DDE}" type="presParOf" srcId="{CA3221CA-1596-4960-B6B7-2FB15D0258C7}" destId="{85BD49FE-3276-40C1-A96B-F1633B06F4E7}" srcOrd="5" destOrd="0" presId="urn:microsoft.com/office/officeart/2005/8/layout/hList1"/>
    <dgm:cxn modelId="{34BE78AC-02C2-4FB8-8447-68A5F16607C4}" type="presParOf" srcId="{CA3221CA-1596-4960-B6B7-2FB15D0258C7}" destId="{EEA47DEB-9F91-4B50-9AF5-D5F86A1B1D41}" srcOrd="6" destOrd="0" presId="urn:microsoft.com/office/officeart/2005/8/layout/hList1"/>
    <dgm:cxn modelId="{10D68D0B-22CD-4561-965A-9352F7CB3854}" type="presParOf" srcId="{EEA47DEB-9F91-4B50-9AF5-D5F86A1B1D41}" destId="{B7116C2B-9CDB-410C-84F9-882DE9F7931D}" srcOrd="0" destOrd="0" presId="urn:microsoft.com/office/officeart/2005/8/layout/hList1"/>
    <dgm:cxn modelId="{90889C2D-8C2D-4CF3-B53F-15540B5498FD}" type="presParOf" srcId="{EEA47DEB-9F91-4B50-9AF5-D5F86A1B1D41}" destId="{3F1C11B0-A6C0-46B7-9E65-8EEFC07335DF}" srcOrd="1" destOrd="0" presId="urn:microsoft.com/office/officeart/2005/8/layout/hList1"/>
    <dgm:cxn modelId="{2306FDDB-8741-4180-9079-C88342639A1A}" type="presParOf" srcId="{CA3221CA-1596-4960-B6B7-2FB15D0258C7}" destId="{AE140F50-0069-4885-B6B0-FAAB1F72A431}" srcOrd="7" destOrd="0" presId="urn:microsoft.com/office/officeart/2005/8/layout/hList1"/>
    <dgm:cxn modelId="{337EB276-CAC2-41EB-9450-883A73B31C3F}" type="presParOf" srcId="{CA3221CA-1596-4960-B6B7-2FB15D0258C7}" destId="{3AD464F7-0DEE-4598-828C-9D2B0CD3F1A0}" srcOrd="8" destOrd="0" presId="urn:microsoft.com/office/officeart/2005/8/layout/hList1"/>
    <dgm:cxn modelId="{1279E6F5-8B85-442C-BBF6-A80A0224B62D}" type="presParOf" srcId="{3AD464F7-0DEE-4598-828C-9D2B0CD3F1A0}" destId="{FD78510A-48E4-46FA-A139-FDA0A5A0101D}" srcOrd="0" destOrd="0" presId="urn:microsoft.com/office/officeart/2005/8/layout/hList1"/>
    <dgm:cxn modelId="{8C7E3C45-C846-4214-ACD0-1E8E40FDC5A4}" type="presParOf" srcId="{3AD464F7-0DEE-4598-828C-9D2B0CD3F1A0}" destId="{292003E9-AAF8-45D4-A858-21DC8AC41D44}"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FA3E0B-D65B-45C9-B103-194B36F7FD38}" type="doc">
      <dgm:prSet loTypeId="urn:microsoft.com/office/officeart/2008/layout/LinedList" loCatId="list" qsTypeId="urn:microsoft.com/office/officeart/2005/8/quickstyle/simple1" qsCatId="simple" csTypeId="urn:microsoft.com/office/officeart/2005/8/colors/accent2_2" csCatId="accent2"/>
      <dgm:spPr/>
      <dgm:t>
        <a:bodyPr/>
        <a:lstStyle/>
        <a:p>
          <a:endParaRPr lang="en-US"/>
        </a:p>
      </dgm:t>
    </dgm:pt>
    <dgm:pt modelId="{FBBCE51D-79AD-48F6-8FF1-AF5F3B57EBDD}">
      <dgm:prSet/>
      <dgm:spPr/>
      <dgm:t>
        <a:bodyPr/>
        <a:lstStyle/>
        <a:p>
          <a:r>
            <a:rPr lang="en-US" dirty="0"/>
            <a:t>Why can't LLM spell words? Tokenization. </a:t>
          </a:r>
        </a:p>
      </dgm:t>
    </dgm:pt>
    <dgm:pt modelId="{4F8F5C20-21B9-4E6D-8FDB-6B1425732C5C}" type="parTrans" cxnId="{A1934F48-3659-48E8-A41F-8055C7BDB8BC}">
      <dgm:prSet/>
      <dgm:spPr/>
      <dgm:t>
        <a:bodyPr/>
        <a:lstStyle/>
        <a:p>
          <a:endParaRPr lang="en-US"/>
        </a:p>
      </dgm:t>
    </dgm:pt>
    <dgm:pt modelId="{9B003C25-70E2-4551-9F7A-64961D9A4858}" type="sibTrans" cxnId="{A1934F48-3659-48E8-A41F-8055C7BDB8BC}">
      <dgm:prSet/>
      <dgm:spPr/>
      <dgm:t>
        <a:bodyPr/>
        <a:lstStyle/>
        <a:p>
          <a:endParaRPr lang="en-US"/>
        </a:p>
      </dgm:t>
    </dgm:pt>
    <dgm:pt modelId="{6F93C389-622C-4FE3-8A00-D1AD4E71C9D0}">
      <dgm:prSet/>
      <dgm:spPr/>
      <dgm:t>
        <a:bodyPr/>
        <a:lstStyle/>
        <a:p>
          <a:r>
            <a:rPr lang="en-US" dirty="0"/>
            <a:t>Why can't LLM do super simple string processing tasks like reversing a string? Tokenization. </a:t>
          </a:r>
        </a:p>
      </dgm:t>
    </dgm:pt>
    <dgm:pt modelId="{20B21A0E-821F-47BC-B486-F01EBB5C4E40}" type="parTrans" cxnId="{2A4A8D94-059B-4383-9D12-9DC95CF108EF}">
      <dgm:prSet/>
      <dgm:spPr/>
      <dgm:t>
        <a:bodyPr/>
        <a:lstStyle/>
        <a:p>
          <a:endParaRPr lang="en-US"/>
        </a:p>
      </dgm:t>
    </dgm:pt>
    <dgm:pt modelId="{2AC2E735-68A1-446B-87C9-576030ABCC98}" type="sibTrans" cxnId="{2A4A8D94-059B-4383-9D12-9DC95CF108EF}">
      <dgm:prSet/>
      <dgm:spPr/>
      <dgm:t>
        <a:bodyPr/>
        <a:lstStyle/>
        <a:p>
          <a:endParaRPr lang="en-US"/>
        </a:p>
      </dgm:t>
    </dgm:pt>
    <dgm:pt modelId="{8D336A6E-0280-4C4C-AA7E-6B1C3C6F9B7E}">
      <dgm:prSet/>
      <dgm:spPr/>
      <dgm:t>
        <a:bodyPr/>
        <a:lstStyle/>
        <a:p>
          <a:r>
            <a:rPr lang="en-US"/>
            <a:t>Why is LLM worse at non-English languages (e.g. Japanese)? Tokenization. </a:t>
          </a:r>
        </a:p>
      </dgm:t>
    </dgm:pt>
    <dgm:pt modelId="{C260382A-E714-4A25-84E7-79A3DA4CDBC2}" type="parTrans" cxnId="{460389C4-4E8A-42F9-9A30-A470709CFD0C}">
      <dgm:prSet/>
      <dgm:spPr/>
      <dgm:t>
        <a:bodyPr/>
        <a:lstStyle/>
        <a:p>
          <a:endParaRPr lang="en-US"/>
        </a:p>
      </dgm:t>
    </dgm:pt>
    <dgm:pt modelId="{9168B2AB-6CC6-4F8F-B0FD-0B006F3E854C}" type="sibTrans" cxnId="{460389C4-4E8A-42F9-9A30-A470709CFD0C}">
      <dgm:prSet/>
      <dgm:spPr/>
      <dgm:t>
        <a:bodyPr/>
        <a:lstStyle/>
        <a:p>
          <a:endParaRPr lang="en-US"/>
        </a:p>
      </dgm:t>
    </dgm:pt>
    <dgm:pt modelId="{41B58BC4-7C9B-4AE7-81A5-459AA0B7DE38}">
      <dgm:prSet/>
      <dgm:spPr/>
      <dgm:t>
        <a:bodyPr/>
        <a:lstStyle/>
        <a:p>
          <a:r>
            <a:rPr lang="en-US"/>
            <a:t>Why is LLM bad at simple arithmetic? Tokenization. </a:t>
          </a:r>
        </a:p>
      </dgm:t>
    </dgm:pt>
    <dgm:pt modelId="{BEAE947D-5F3A-4A4E-87B8-088F6E03DFC6}" type="parTrans" cxnId="{33E31379-F4AA-42FE-9AC8-934CA526F068}">
      <dgm:prSet/>
      <dgm:spPr/>
      <dgm:t>
        <a:bodyPr/>
        <a:lstStyle/>
        <a:p>
          <a:endParaRPr lang="en-US"/>
        </a:p>
      </dgm:t>
    </dgm:pt>
    <dgm:pt modelId="{1E7E28AD-1D29-4349-A34B-2203E84C80D5}" type="sibTrans" cxnId="{33E31379-F4AA-42FE-9AC8-934CA526F068}">
      <dgm:prSet/>
      <dgm:spPr/>
      <dgm:t>
        <a:bodyPr/>
        <a:lstStyle/>
        <a:p>
          <a:endParaRPr lang="en-US"/>
        </a:p>
      </dgm:t>
    </dgm:pt>
    <dgm:pt modelId="{077483B8-8007-4FCC-8F15-CB9D52379241}">
      <dgm:prSet/>
      <dgm:spPr/>
      <dgm:t>
        <a:bodyPr/>
        <a:lstStyle/>
        <a:p>
          <a:r>
            <a:rPr lang="en-US" dirty="0"/>
            <a:t>Why did GPT-2 have more than necessary trouble coding in Python? Tokenization. </a:t>
          </a:r>
        </a:p>
      </dgm:t>
    </dgm:pt>
    <dgm:pt modelId="{4689CDAB-349C-42FF-B4D9-C474CA9D1FFA}" type="parTrans" cxnId="{96648556-A59E-49E4-8EF8-B988D62A8B0E}">
      <dgm:prSet/>
      <dgm:spPr/>
      <dgm:t>
        <a:bodyPr/>
        <a:lstStyle/>
        <a:p>
          <a:endParaRPr lang="en-US"/>
        </a:p>
      </dgm:t>
    </dgm:pt>
    <dgm:pt modelId="{0C385673-8838-4339-ADDB-1AE04F443BAC}" type="sibTrans" cxnId="{96648556-A59E-49E4-8EF8-B988D62A8B0E}">
      <dgm:prSet/>
      <dgm:spPr/>
      <dgm:t>
        <a:bodyPr/>
        <a:lstStyle/>
        <a:p>
          <a:endParaRPr lang="en-US"/>
        </a:p>
      </dgm:t>
    </dgm:pt>
    <dgm:pt modelId="{BA8986C7-A988-421E-8163-F4DE5CA7E141}">
      <dgm:prSet/>
      <dgm:spPr/>
      <dgm:t>
        <a:bodyPr/>
        <a:lstStyle/>
        <a:p>
          <a:r>
            <a:rPr lang="en-US" dirty="0"/>
            <a:t>Why did my LLM abruptly halt when it sees the string "&lt;</a:t>
          </a:r>
          <a:r>
            <a:rPr lang="en-US" dirty="0" err="1"/>
            <a:t>lendoftextl</a:t>
          </a:r>
          <a:r>
            <a:rPr lang="en-US" dirty="0"/>
            <a:t>&gt;"? Tokenization. </a:t>
          </a:r>
        </a:p>
      </dgm:t>
    </dgm:pt>
    <dgm:pt modelId="{56F6DFED-56E0-4DB1-8E0F-1D43393CFED2}" type="parTrans" cxnId="{73C5EC5E-54B6-45FC-A5AA-B52ADB8E1F68}">
      <dgm:prSet/>
      <dgm:spPr/>
      <dgm:t>
        <a:bodyPr/>
        <a:lstStyle/>
        <a:p>
          <a:endParaRPr lang="en-US"/>
        </a:p>
      </dgm:t>
    </dgm:pt>
    <dgm:pt modelId="{8143E697-99A7-428B-8810-F334117CFE3E}" type="sibTrans" cxnId="{73C5EC5E-54B6-45FC-A5AA-B52ADB8E1F68}">
      <dgm:prSet/>
      <dgm:spPr/>
      <dgm:t>
        <a:bodyPr/>
        <a:lstStyle/>
        <a:p>
          <a:endParaRPr lang="en-US"/>
        </a:p>
      </dgm:t>
    </dgm:pt>
    <dgm:pt modelId="{9F1A96E4-1BB5-4A11-9407-E423D14CB7D7}">
      <dgm:prSet/>
      <dgm:spPr/>
      <dgm:t>
        <a:bodyPr/>
        <a:lstStyle/>
        <a:p>
          <a:r>
            <a:rPr lang="en-US"/>
            <a:t>What is this weird warning I get about a "trailing whitespace"? Tokenization. </a:t>
          </a:r>
        </a:p>
      </dgm:t>
    </dgm:pt>
    <dgm:pt modelId="{A382F54F-B07C-4B3D-96A6-51AC368D0232}" type="parTrans" cxnId="{A3927CC2-2439-4225-BD4E-8E5136BCE4E6}">
      <dgm:prSet/>
      <dgm:spPr/>
      <dgm:t>
        <a:bodyPr/>
        <a:lstStyle/>
        <a:p>
          <a:endParaRPr lang="en-US"/>
        </a:p>
      </dgm:t>
    </dgm:pt>
    <dgm:pt modelId="{FC67B173-5747-4029-9C8A-81BD31251F16}" type="sibTrans" cxnId="{A3927CC2-2439-4225-BD4E-8E5136BCE4E6}">
      <dgm:prSet/>
      <dgm:spPr/>
      <dgm:t>
        <a:bodyPr/>
        <a:lstStyle/>
        <a:p>
          <a:endParaRPr lang="en-US"/>
        </a:p>
      </dgm:t>
    </dgm:pt>
    <dgm:pt modelId="{7876B7DD-FE40-4E7A-B1D9-FE088F218BF1}">
      <dgm:prSet/>
      <dgm:spPr/>
      <dgm:t>
        <a:bodyPr/>
        <a:lstStyle/>
        <a:p>
          <a:r>
            <a:rPr lang="en-US"/>
            <a:t>Why the LLM break if I ask it about "SolidGoldMagikarp"? Tokenization. </a:t>
          </a:r>
        </a:p>
      </dgm:t>
    </dgm:pt>
    <dgm:pt modelId="{10807A80-839F-4803-8550-9C4A2A318847}" type="parTrans" cxnId="{C64374C0-2D3C-47A3-9EBB-5DA911BF643D}">
      <dgm:prSet/>
      <dgm:spPr/>
      <dgm:t>
        <a:bodyPr/>
        <a:lstStyle/>
        <a:p>
          <a:endParaRPr lang="en-US"/>
        </a:p>
      </dgm:t>
    </dgm:pt>
    <dgm:pt modelId="{3D7B34D8-F2CD-432A-AD71-F7572B8E979F}" type="sibTrans" cxnId="{C64374C0-2D3C-47A3-9EBB-5DA911BF643D}">
      <dgm:prSet/>
      <dgm:spPr/>
      <dgm:t>
        <a:bodyPr/>
        <a:lstStyle/>
        <a:p>
          <a:endParaRPr lang="en-US"/>
        </a:p>
      </dgm:t>
    </dgm:pt>
    <dgm:pt modelId="{515866D0-AC52-4C9A-B623-2F7293406FAE}">
      <dgm:prSet/>
      <dgm:spPr/>
      <dgm:t>
        <a:bodyPr/>
        <a:lstStyle/>
        <a:p>
          <a:r>
            <a:rPr lang="en-US" dirty="0"/>
            <a:t>Why should I prefer to use YAML over JSON with LLMs? Tokenization. </a:t>
          </a:r>
        </a:p>
      </dgm:t>
    </dgm:pt>
    <dgm:pt modelId="{656DEFA0-C9F0-4ABC-AD57-B168188AD65F}" type="parTrans" cxnId="{207129AC-6B4E-49D9-A22A-334845F8E969}">
      <dgm:prSet/>
      <dgm:spPr/>
      <dgm:t>
        <a:bodyPr/>
        <a:lstStyle/>
        <a:p>
          <a:endParaRPr lang="en-US"/>
        </a:p>
      </dgm:t>
    </dgm:pt>
    <dgm:pt modelId="{548B16DA-E0A6-4FBA-BC94-A46311446C9D}" type="sibTrans" cxnId="{207129AC-6B4E-49D9-A22A-334845F8E969}">
      <dgm:prSet/>
      <dgm:spPr/>
      <dgm:t>
        <a:bodyPr/>
        <a:lstStyle/>
        <a:p>
          <a:endParaRPr lang="en-US"/>
        </a:p>
      </dgm:t>
    </dgm:pt>
    <dgm:pt modelId="{5BE53BC9-18D7-4D00-A301-4D73D0CBA1B6}">
      <dgm:prSet/>
      <dgm:spPr/>
      <dgm:t>
        <a:bodyPr/>
        <a:lstStyle/>
        <a:p>
          <a:r>
            <a:rPr lang="en-US"/>
            <a:t>Why is LLM not actually end-to-end language modeling? Tokenization. </a:t>
          </a:r>
        </a:p>
      </dgm:t>
    </dgm:pt>
    <dgm:pt modelId="{D20510DC-B468-4631-A6F2-1E9D6FE9AC88}" type="parTrans" cxnId="{CC1A8B6B-FB72-4C67-988E-19A5A6CD1B97}">
      <dgm:prSet/>
      <dgm:spPr/>
      <dgm:t>
        <a:bodyPr/>
        <a:lstStyle/>
        <a:p>
          <a:endParaRPr lang="en-US"/>
        </a:p>
      </dgm:t>
    </dgm:pt>
    <dgm:pt modelId="{A09E35C5-5939-485D-872C-4A6FB68FC844}" type="sibTrans" cxnId="{CC1A8B6B-FB72-4C67-988E-19A5A6CD1B97}">
      <dgm:prSet/>
      <dgm:spPr/>
      <dgm:t>
        <a:bodyPr/>
        <a:lstStyle/>
        <a:p>
          <a:endParaRPr lang="en-US"/>
        </a:p>
      </dgm:t>
    </dgm:pt>
    <dgm:pt modelId="{3755C3F4-0BC5-480B-BB06-A6F042D542F6}">
      <dgm:prSet/>
      <dgm:spPr/>
      <dgm:t>
        <a:bodyPr/>
        <a:lstStyle/>
        <a:p>
          <a:r>
            <a:rPr lang="en-US"/>
            <a:t>What is the real root Of suffering? Tokenization. </a:t>
          </a:r>
        </a:p>
      </dgm:t>
    </dgm:pt>
    <dgm:pt modelId="{83669C6F-4E51-4613-986D-BFCC6FA90E08}" type="parTrans" cxnId="{E9261EC0-1EC3-4209-B615-D50AD89787B9}">
      <dgm:prSet/>
      <dgm:spPr/>
      <dgm:t>
        <a:bodyPr/>
        <a:lstStyle/>
        <a:p>
          <a:endParaRPr lang="en-US"/>
        </a:p>
      </dgm:t>
    </dgm:pt>
    <dgm:pt modelId="{479417E3-2A83-49D9-8473-F6B2B3763F00}" type="sibTrans" cxnId="{E9261EC0-1EC3-4209-B615-D50AD89787B9}">
      <dgm:prSet/>
      <dgm:spPr/>
      <dgm:t>
        <a:bodyPr/>
        <a:lstStyle/>
        <a:p>
          <a:endParaRPr lang="en-US"/>
        </a:p>
      </dgm:t>
    </dgm:pt>
    <dgm:pt modelId="{89207BAB-8814-41FC-AF9D-6056A12B154E}" type="pres">
      <dgm:prSet presAssocID="{7BFA3E0B-D65B-45C9-B103-194B36F7FD38}" presName="vert0" presStyleCnt="0">
        <dgm:presLayoutVars>
          <dgm:dir/>
          <dgm:animOne val="branch"/>
          <dgm:animLvl val="lvl"/>
        </dgm:presLayoutVars>
      </dgm:prSet>
      <dgm:spPr/>
    </dgm:pt>
    <dgm:pt modelId="{D0322750-E1DF-429C-A928-062523CA01AD}" type="pres">
      <dgm:prSet presAssocID="{FBBCE51D-79AD-48F6-8FF1-AF5F3B57EBDD}" presName="thickLine" presStyleLbl="alignNode1" presStyleIdx="0" presStyleCnt="11"/>
      <dgm:spPr/>
    </dgm:pt>
    <dgm:pt modelId="{113835AD-08E1-4BF4-8E7E-F54E0D32D2E9}" type="pres">
      <dgm:prSet presAssocID="{FBBCE51D-79AD-48F6-8FF1-AF5F3B57EBDD}" presName="horz1" presStyleCnt="0"/>
      <dgm:spPr/>
    </dgm:pt>
    <dgm:pt modelId="{105D041A-D6D8-4DA1-BCD7-188865EB70F6}" type="pres">
      <dgm:prSet presAssocID="{FBBCE51D-79AD-48F6-8FF1-AF5F3B57EBDD}" presName="tx1" presStyleLbl="revTx" presStyleIdx="0" presStyleCnt="11"/>
      <dgm:spPr/>
    </dgm:pt>
    <dgm:pt modelId="{3CC5D24F-9E40-4768-855A-35893BA74B69}" type="pres">
      <dgm:prSet presAssocID="{FBBCE51D-79AD-48F6-8FF1-AF5F3B57EBDD}" presName="vert1" presStyleCnt="0"/>
      <dgm:spPr/>
    </dgm:pt>
    <dgm:pt modelId="{12963EF5-50DA-4DF2-9F17-B9145B294A17}" type="pres">
      <dgm:prSet presAssocID="{6F93C389-622C-4FE3-8A00-D1AD4E71C9D0}" presName="thickLine" presStyleLbl="alignNode1" presStyleIdx="1" presStyleCnt="11"/>
      <dgm:spPr/>
    </dgm:pt>
    <dgm:pt modelId="{F0B524E5-362C-4D7B-9884-7E2C7F2D19A0}" type="pres">
      <dgm:prSet presAssocID="{6F93C389-622C-4FE3-8A00-D1AD4E71C9D0}" presName="horz1" presStyleCnt="0"/>
      <dgm:spPr/>
    </dgm:pt>
    <dgm:pt modelId="{AEF469D5-72B6-40F0-AEC0-AAAF19C919BE}" type="pres">
      <dgm:prSet presAssocID="{6F93C389-622C-4FE3-8A00-D1AD4E71C9D0}" presName="tx1" presStyleLbl="revTx" presStyleIdx="1" presStyleCnt="11"/>
      <dgm:spPr/>
    </dgm:pt>
    <dgm:pt modelId="{052D8556-22A5-4741-9A74-D9C8461440A1}" type="pres">
      <dgm:prSet presAssocID="{6F93C389-622C-4FE3-8A00-D1AD4E71C9D0}" presName="vert1" presStyleCnt="0"/>
      <dgm:spPr/>
    </dgm:pt>
    <dgm:pt modelId="{32F39A2B-C40E-4002-8F2D-F8064E55F3B8}" type="pres">
      <dgm:prSet presAssocID="{8D336A6E-0280-4C4C-AA7E-6B1C3C6F9B7E}" presName="thickLine" presStyleLbl="alignNode1" presStyleIdx="2" presStyleCnt="11"/>
      <dgm:spPr/>
    </dgm:pt>
    <dgm:pt modelId="{A4D8FC9D-8297-4CFE-AECA-21706284AD3A}" type="pres">
      <dgm:prSet presAssocID="{8D336A6E-0280-4C4C-AA7E-6B1C3C6F9B7E}" presName="horz1" presStyleCnt="0"/>
      <dgm:spPr/>
    </dgm:pt>
    <dgm:pt modelId="{3C8D4893-AAAF-4EF3-A671-D537EFF818A5}" type="pres">
      <dgm:prSet presAssocID="{8D336A6E-0280-4C4C-AA7E-6B1C3C6F9B7E}" presName="tx1" presStyleLbl="revTx" presStyleIdx="2" presStyleCnt="11"/>
      <dgm:spPr/>
    </dgm:pt>
    <dgm:pt modelId="{1E78B5EE-D873-4114-929E-659ABC4DD5DE}" type="pres">
      <dgm:prSet presAssocID="{8D336A6E-0280-4C4C-AA7E-6B1C3C6F9B7E}" presName="vert1" presStyleCnt="0"/>
      <dgm:spPr/>
    </dgm:pt>
    <dgm:pt modelId="{90828626-F018-426A-9F92-B64C9A55E958}" type="pres">
      <dgm:prSet presAssocID="{41B58BC4-7C9B-4AE7-81A5-459AA0B7DE38}" presName="thickLine" presStyleLbl="alignNode1" presStyleIdx="3" presStyleCnt="11"/>
      <dgm:spPr/>
    </dgm:pt>
    <dgm:pt modelId="{6B60C58A-1EB6-4174-B450-9418F55976B2}" type="pres">
      <dgm:prSet presAssocID="{41B58BC4-7C9B-4AE7-81A5-459AA0B7DE38}" presName="horz1" presStyleCnt="0"/>
      <dgm:spPr/>
    </dgm:pt>
    <dgm:pt modelId="{C8E01C4E-BD9A-42A7-AC89-E7DFD0948F5D}" type="pres">
      <dgm:prSet presAssocID="{41B58BC4-7C9B-4AE7-81A5-459AA0B7DE38}" presName="tx1" presStyleLbl="revTx" presStyleIdx="3" presStyleCnt="11"/>
      <dgm:spPr/>
    </dgm:pt>
    <dgm:pt modelId="{62183BB0-1901-4556-B5BF-A698E6985E32}" type="pres">
      <dgm:prSet presAssocID="{41B58BC4-7C9B-4AE7-81A5-459AA0B7DE38}" presName="vert1" presStyleCnt="0"/>
      <dgm:spPr/>
    </dgm:pt>
    <dgm:pt modelId="{68474F64-7ECA-4709-9251-30CE825C29B1}" type="pres">
      <dgm:prSet presAssocID="{077483B8-8007-4FCC-8F15-CB9D52379241}" presName="thickLine" presStyleLbl="alignNode1" presStyleIdx="4" presStyleCnt="11"/>
      <dgm:spPr/>
    </dgm:pt>
    <dgm:pt modelId="{6CC09E22-A3BF-45B9-9A33-BC342542C029}" type="pres">
      <dgm:prSet presAssocID="{077483B8-8007-4FCC-8F15-CB9D52379241}" presName="horz1" presStyleCnt="0"/>
      <dgm:spPr/>
    </dgm:pt>
    <dgm:pt modelId="{102EFA85-F283-4DA6-A235-93F6BDC1F4DD}" type="pres">
      <dgm:prSet presAssocID="{077483B8-8007-4FCC-8F15-CB9D52379241}" presName="tx1" presStyleLbl="revTx" presStyleIdx="4" presStyleCnt="11"/>
      <dgm:spPr/>
    </dgm:pt>
    <dgm:pt modelId="{AD1E8FE8-663E-46CE-9F43-3A423C9962F4}" type="pres">
      <dgm:prSet presAssocID="{077483B8-8007-4FCC-8F15-CB9D52379241}" presName="vert1" presStyleCnt="0"/>
      <dgm:spPr/>
    </dgm:pt>
    <dgm:pt modelId="{AD054121-1C0B-4814-962B-D6D1DA7BCD86}" type="pres">
      <dgm:prSet presAssocID="{BA8986C7-A988-421E-8163-F4DE5CA7E141}" presName="thickLine" presStyleLbl="alignNode1" presStyleIdx="5" presStyleCnt="11"/>
      <dgm:spPr/>
    </dgm:pt>
    <dgm:pt modelId="{9FF83A1E-F52C-4BC3-B416-BB534A675D4D}" type="pres">
      <dgm:prSet presAssocID="{BA8986C7-A988-421E-8163-F4DE5CA7E141}" presName="horz1" presStyleCnt="0"/>
      <dgm:spPr/>
    </dgm:pt>
    <dgm:pt modelId="{B9CD6C38-D401-469F-AB31-3D59BA1003C0}" type="pres">
      <dgm:prSet presAssocID="{BA8986C7-A988-421E-8163-F4DE5CA7E141}" presName="tx1" presStyleLbl="revTx" presStyleIdx="5" presStyleCnt="11"/>
      <dgm:spPr/>
    </dgm:pt>
    <dgm:pt modelId="{C9F2DD13-0857-4590-A644-41A7B422342A}" type="pres">
      <dgm:prSet presAssocID="{BA8986C7-A988-421E-8163-F4DE5CA7E141}" presName="vert1" presStyleCnt="0"/>
      <dgm:spPr/>
    </dgm:pt>
    <dgm:pt modelId="{852909E7-3DC5-4C26-BF6A-9E1F6222D566}" type="pres">
      <dgm:prSet presAssocID="{9F1A96E4-1BB5-4A11-9407-E423D14CB7D7}" presName="thickLine" presStyleLbl="alignNode1" presStyleIdx="6" presStyleCnt="11"/>
      <dgm:spPr/>
    </dgm:pt>
    <dgm:pt modelId="{E669A490-32A6-4A91-B93A-549D2D2DAB9C}" type="pres">
      <dgm:prSet presAssocID="{9F1A96E4-1BB5-4A11-9407-E423D14CB7D7}" presName="horz1" presStyleCnt="0"/>
      <dgm:spPr/>
    </dgm:pt>
    <dgm:pt modelId="{CB171339-D616-4A51-8C6A-9C48FEF5B139}" type="pres">
      <dgm:prSet presAssocID="{9F1A96E4-1BB5-4A11-9407-E423D14CB7D7}" presName="tx1" presStyleLbl="revTx" presStyleIdx="6" presStyleCnt="11"/>
      <dgm:spPr/>
    </dgm:pt>
    <dgm:pt modelId="{ED00F213-9F9D-4CC9-B95F-40E0E5A459AD}" type="pres">
      <dgm:prSet presAssocID="{9F1A96E4-1BB5-4A11-9407-E423D14CB7D7}" presName="vert1" presStyleCnt="0"/>
      <dgm:spPr/>
    </dgm:pt>
    <dgm:pt modelId="{F6474910-081C-4AFF-9E2F-63F6C69120B5}" type="pres">
      <dgm:prSet presAssocID="{7876B7DD-FE40-4E7A-B1D9-FE088F218BF1}" presName="thickLine" presStyleLbl="alignNode1" presStyleIdx="7" presStyleCnt="11"/>
      <dgm:spPr/>
    </dgm:pt>
    <dgm:pt modelId="{1A28B92D-D008-4D26-B9DB-F62F5CC744FD}" type="pres">
      <dgm:prSet presAssocID="{7876B7DD-FE40-4E7A-B1D9-FE088F218BF1}" presName="horz1" presStyleCnt="0"/>
      <dgm:spPr/>
    </dgm:pt>
    <dgm:pt modelId="{2DBA7C3B-7661-48FB-A5BE-3AEAAB803508}" type="pres">
      <dgm:prSet presAssocID="{7876B7DD-FE40-4E7A-B1D9-FE088F218BF1}" presName="tx1" presStyleLbl="revTx" presStyleIdx="7" presStyleCnt="11"/>
      <dgm:spPr/>
    </dgm:pt>
    <dgm:pt modelId="{66490A51-5700-4A60-99F5-472A1396C043}" type="pres">
      <dgm:prSet presAssocID="{7876B7DD-FE40-4E7A-B1D9-FE088F218BF1}" presName="vert1" presStyleCnt="0"/>
      <dgm:spPr/>
    </dgm:pt>
    <dgm:pt modelId="{90A507F3-68E7-47BF-B3E9-049FD60E727A}" type="pres">
      <dgm:prSet presAssocID="{515866D0-AC52-4C9A-B623-2F7293406FAE}" presName="thickLine" presStyleLbl="alignNode1" presStyleIdx="8" presStyleCnt="11"/>
      <dgm:spPr/>
    </dgm:pt>
    <dgm:pt modelId="{A8CCFB54-0E71-45DC-A918-CF934FD48A6F}" type="pres">
      <dgm:prSet presAssocID="{515866D0-AC52-4C9A-B623-2F7293406FAE}" presName="horz1" presStyleCnt="0"/>
      <dgm:spPr/>
    </dgm:pt>
    <dgm:pt modelId="{1FF57219-6520-4500-8354-864A2C5E9CE9}" type="pres">
      <dgm:prSet presAssocID="{515866D0-AC52-4C9A-B623-2F7293406FAE}" presName="tx1" presStyleLbl="revTx" presStyleIdx="8" presStyleCnt="11"/>
      <dgm:spPr/>
    </dgm:pt>
    <dgm:pt modelId="{DA35F007-841D-4682-9994-309B6522A369}" type="pres">
      <dgm:prSet presAssocID="{515866D0-AC52-4C9A-B623-2F7293406FAE}" presName="vert1" presStyleCnt="0"/>
      <dgm:spPr/>
    </dgm:pt>
    <dgm:pt modelId="{83EE2415-4A3E-4DC8-A518-8B027CD56BD1}" type="pres">
      <dgm:prSet presAssocID="{5BE53BC9-18D7-4D00-A301-4D73D0CBA1B6}" presName="thickLine" presStyleLbl="alignNode1" presStyleIdx="9" presStyleCnt="11"/>
      <dgm:spPr/>
    </dgm:pt>
    <dgm:pt modelId="{CFBBC149-1EEA-4FEB-9058-79F1513B9DDC}" type="pres">
      <dgm:prSet presAssocID="{5BE53BC9-18D7-4D00-A301-4D73D0CBA1B6}" presName="horz1" presStyleCnt="0"/>
      <dgm:spPr/>
    </dgm:pt>
    <dgm:pt modelId="{B8C414F8-D524-4096-A6AB-DBDCA1947500}" type="pres">
      <dgm:prSet presAssocID="{5BE53BC9-18D7-4D00-A301-4D73D0CBA1B6}" presName="tx1" presStyleLbl="revTx" presStyleIdx="9" presStyleCnt="11"/>
      <dgm:spPr/>
    </dgm:pt>
    <dgm:pt modelId="{E9E64E32-44EF-41B5-AC69-CB025F392F21}" type="pres">
      <dgm:prSet presAssocID="{5BE53BC9-18D7-4D00-A301-4D73D0CBA1B6}" presName="vert1" presStyleCnt="0"/>
      <dgm:spPr/>
    </dgm:pt>
    <dgm:pt modelId="{A6220DB7-F787-4A18-9D4E-D92AC2B02FFC}" type="pres">
      <dgm:prSet presAssocID="{3755C3F4-0BC5-480B-BB06-A6F042D542F6}" presName="thickLine" presStyleLbl="alignNode1" presStyleIdx="10" presStyleCnt="11"/>
      <dgm:spPr/>
    </dgm:pt>
    <dgm:pt modelId="{50C9B4FC-F237-4E13-8DC9-D5C6CABCEA71}" type="pres">
      <dgm:prSet presAssocID="{3755C3F4-0BC5-480B-BB06-A6F042D542F6}" presName="horz1" presStyleCnt="0"/>
      <dgm:spPr/>
    </dgm:pt>
    <dgm:pt modelId="{E9180774-3066-426C-8E6D-7E5CE89E400C}" type="pres">
      <dgm:prSet presAssocID="{3755C3F4-0BC5-480B-BB06-A6F042D542F6}" presName="tx1" presStyleLbl="revTx" presStyleIdx="10" presStyleCnt="11"/>
      <dgm:spPr/>
    </dgm:pt>
    <dgm:pt modelId="{D21E84C3-52BC-497D-AE59-39150D71C1A4}" type="pres">
      <dgm:prSet presAssocID="{3755C3F4-0BC5-480B-BB06-A6F042D542F6}" presName="vert1" presStyleCnt="0"/>
      <dgm:spPr/>
    </dgm:pt>
  </dgm:ptLst>
  <dgm:cxnLst>
    <dgm:cxn modelId="{E131D207-2379-4954-8916-11AAE657503A}" type="presOf" srcId="{5BE53BC9-18D7-4D00-A301-4D73D0CBA1B6}" destId="{B8C414F8-D524-4096-A6AB-DBDCA1947500}" srcOrd="0" destOrd="0" presId="urn:microsoft.com/office/officeart/2008/layout/LinedList"/>
    <dgm:cxn modelId="{9F9D360A-485F-458F-8DB7-8E3CB9119F57}" type="presOf" srcId="{7BFA3E0B-D65B-45C9-B103-194B36F7FD38}" destId="{89207BAB-8814-41FC-AF9D-6056A12B154E}" srcOrd="0" destOrd="0" presId="urn:microsoft.com/office/officeart/2008/layout/LinedList"/>
    <dgm:cxn modelId="{3C6E8B16-CE48-4460-9A37-B1E67DE6FFA9}" type="presOf" srcId="{FBBCE51D-79AD-48F6-8FF1-AF5F3B57EBDD}" destId="{105D041A-D6D8-4DA1-BCD7-188865EB70F6}" srcOrd="0" destOrd="0" presId="urn:microsoft.com/office/officeart/2008/layout/LinedList"/>
    <dgm:cxn modelId="{BF397417-4108-46FB-BC27-CC0F7EBAB6CE}" type="presOf" srcId="{6F93C389-622C-4FE3-8A00-D1AD4E71C9D0}" destId="{AEF469D5-72B6-40F0-AEC0-AAAF19C919BE}" srcOrd="0" destOrd="0" presId="urn:microsoft.com/office/officeart/2008/layout/LinedList"/>
    <dgm:cxn modelId="{73C5EC5E-54B6-45FC-A5AA-B52ADB8E1F68}" srcId="{7BFA3E0B-D65B-45C9-B103-194B36F7FD38}" destId="{BA8986C7-A988-421E-8163-F4DE5CA7E141}" srcOrd="5" destOrd="0" parTransId="{56F6DFED-56E0-4DB1-8E0F-1D43393CFED2}" sibTransId="{8143E697-99A7-428B-8810-F334117CFE3E}"/>
    <dgm:cxn modelId="{6BEB0F48-F524-4BC3-A9F4-F4919CC48568}" type="presOf" srcId="{BA8986C7-A988-421E-8163-F4DE5CA7E141}" destId="{B9CD6C38-D401-469F-AB31-3D59BA1003C0}" srcOrd="0" destOrd="0" presId="urn:microsoft.com/office/officeart/2008/layout/LinedList"/>
    <dgm:cxn modelId="{A1934F48-3659-48E8-A41F-8055C7BDB8BC}" srcId="{7BFA3E0B-D65B-45C9-B103-194B36F7FD38}" destId="{FBBCE51D-79AD-48F6-8FF1-AF5F3B57EBDD}" srcOrd="0" destOrd="0" parTransId="{4F8F5C20-21B9-4E6D-8FDB-6B1425732C5C}" sibTransId="{9B003C25-70E2-4551-9F7A-64961D9A4858}"/>
    <dgm:cxn modelId="{CC1A8B6B-FB72-4C67-988E-19A5A6CD1B97}" srcId="{7BFA3E0B-D65B-45C9-B103-194B36F7FD38}" destId="{5BE53BC9-18D7-4D00-A301-4D73D0CBA1B6}" srcOrd="9" destOrd="0" parTransId="{D20510DC-B468-4631-A6F2-1E9D6FE9AC88}" sibTransId="{A09E35C5-5939-485D-872C-4A6FB68FC844}"/>
    <dgm:cxn modelId="{55B3DD6D-251E-455A-ADA0-C30792B92D24}" type="presOf" srcId="{3755C3F4-0BC5-480B-BB06-A6F042D542F6}" destId="{E9180774-3066-426C-8E6D-7E5CE89E400C}" srcOrd="0" destOrd="0" presId="urn:microsoft.com/office/officeart/2008/layout/LinedList"/>
    <dgm:cxn modelId="{96648556-A59E-49E4-8EF8-B988D62A8B0E}" srcId="{7BFA3E0B-D65B-45C9-B103-194B36F7FD38}" destId="{077483B8-8007-4FCC-8F15-CB9D52379241}" srcOrd="4" destOrd="0" parTransId="{4689CDAB-349C-42FF-B4D9-C474CA9D1FFA}" sibTransId="{0C385673-8838-4339-ADDB-1AE04F443BAC}"/>
    <dgm:cxn modelId="{33E31379-F4AA-42FE-9AC8-934CA526F068}" srcId="{7BFA3E0B-D65B-45C9-B103-194B36F7FD38}" destId="{41B58BC4-7C9B-4AE7-81A5-459AA0B7DE38}" srcOrd="3" destOrd="0" parTransId="{BEAE947D-5F3A-4A4E-87B8-088F6E03DFC6}" sibTransId="{1E7E28AD-1D29-4349-A34B-2203E84C80D5}"/>
    <dgm:cxn modelId="{F2014479-EE6D-4338-9D15-72551B05E2A9}" type="presOf" srcId="{7876B7DD-FE40-4E7A-B1D9-FE088F218BF1}" destId="{2DBA7C3B-7661-48FB-A5BE-3AEAAB803508}" srcOrd="0" destOrd="0" presId="urn:microsoft.com/office/officeart/2008/layout/LinedList"/>
    <dgm:cxn modelId="{2A4A8D94-059B-4383-9D12-9DC95CF108EF}" srcId="{7BFA3E0B-D65B-45C9-B103-194B36F7FD38}" destId="{6F93C389-622C-4FE3-8A00-D1AD4E71C9D0}" srcOrd="1" destOrd="0" parTransId="{20B21A0E-821F-47BC-B486-F01EBB5C4E40}" sibTransId="{2AC2E735-68A1-446B-87C9-576030ABCC98}"/>
    <dgm:cxn modelId="{00AC279D-879C-4773-B9D7-551E42561956}" type="presOf" srcId="{077483B8-8007-4FCC-8F15-CB9D52379241}" destId="{102EFA85-F283-4DA6-A235-93F6BDC1F4DD}" srcOrd="0" destOrd="0" presId="urn:microsoft.com/office/officeart/2008/layout/LinedList"/>
    <dgm:cxn modelId="{2A3ED3A3-7252-4096-BF07-043F7D22969D}" type="presOf" srcId="{515866D0-AC52-4C9A-B623-2F7293406FAE}" destId="{1FF57219-6520-4500-8354-864A2C5E9CE9}" srcOrd="0" destOrd="0" presId="urn:microsoft.com/office/officeart/2008/layout/LinedList"/>
    <dgm:cxn modelId="{207129AC-6B4E-49D9-A22A-334845F8E969}" srcId="{7BFA3E0B-D65B-45C9-B103-194B36F7FD38}" destId="{515866D0-AC52-4C9A-B623-2F7293406FAE}" srcOrd="8" destOrd="0" parTransId="{656DEFA0-C9F0-4ABC-AD57-B168188AD65F}" sibTransId="{548B16DA-E0A6-4FBA-BC94-A46311446C9D}"/>
    <dgm:cxn modelId="{6EE29FB2-5920-4751-AF66-DECEA37045C8}" type="presOf" srcId="{8D336A6E-0280-4C4C-AA7E-6B1C3C6F9B7E}" destId="{3C8D4893-AAAF-4EF3-A671-D537EFF818A5}" srcOrd="0" destOrd="0" presId="urn:microsoft.com/office/officeart/2008/layout/LinedList"/>
    <dgm:cxn modelId="{E9261EC0-1EC3-4209-B615-D50AD89787B9}" srcId="{7BFA3E0B-D65B-45C9-B103-194B36F7FD38}" destId="{3755C3F4-0BC5-480B-BB06-A6F042D542F6}" srcOrd="10" destOrd="0" parTransId="{83669C6F-4E51-4613-986D-BFCC6FA90E08}" sibTransId="{479417E3-2A83-49D9-8473-F6B2B3763F00}"/>
    <dgm:cxn modelId="{C64374C0-2D3C-47A3-9EBB-5DA911BF643D}" srcId="{7BFA3E0B-D65B-45C9-B103-194B36F7FD38}" destId="{7876B7DD-FE40-4E7A-B1D9-FE088F218BF1}" srcOrd="7" destOrd="0" parTransId="{10807A80-839F-4803-8550-9C4A2A318847}" sibTransId="{3D7B34D8-F2CD-432A-AD71-F7572B8E979F}"/>
    <dgm:cxn modelId="{A3927CC2-2439-4225-BD4E-8E5136BCE4E6}" srcId="{7BFA3E0B-D65B-45C9-B103-194B36F7FD38}" destId="{9F1A96E4-1BB5-4A11-9407-E423D14CB7D7}" srcOrd="6" destOrd="0" parTransId="{A382F54F-B07C-4B3D-96A6-51AC368D0232}" sibTransId="{FC67B173-5747-4029-9C8A-81BD31251F16}"/>
    <dgm:cxn modelId="{460389C4-4E8A-42F9-9A30-A470709CFD0C}" srcId="{7BFA3E0B-D65B-45C9-B103-194B36F7FD38}" destId="{8D336A6E-0280-4C4C-AA7E-6B1C3C6F9B7E}" srcOrd="2" destOrd="0" parTransId="{C260382A-E714-4A25-84E7-79A3DA4CDBC2}" sibTransId="{9168B2AB-6CC6-4F8F-B0FD-0B006F3E854C}"/>
    <dgm:cxn modelId="{AF11BFF0-8DB6-4A34-A776-A7E6913FED2D}" type="presOf" srcId="{9F1A96E4-1BB5-4A11-9407-E423D14CB7D7}" destId="{CB171339-D616-4A51-8C6A-9C48FEF5B139}" srcOrd="0" destOrd="0" presId="urn:microsoft.com/office/officeart/2008/layout/LinedList"/>
    <dgm:cxn modelId="{1E6A53FA-B466-4953-94A4-23EDE50A769F}" type="presOf" srcId="{41B58BC4-7C9B-4AE7-81A5-459AA0B7DE38}" destId="{C8E01C4E-BD9A-42A7-AC89-E7DFD0948F5D}" srcOrd="0" destOrd="0" presId="urn:microsoft.com/office/officeart/2008/layout/LinedList"/>
    <dgm:cxn modelId="{AB6713DA-8C02-486D-9534-940CE6726037}" type="presParOf" srcId="{89207BAB-8814-41FC-AF9D-6056A12B154E}" destId="{D0322750-E1DF-429C-A928-062523CA01AD}" srcOrd="0" destOrd="0" presId="urn:microsoft.com/office/officeart/2008/layout/LinedList"/>
    <dgm:cxn modelId="{10F3FF85-9764-4E14-AA99-8F803DF6D650}" type="presParOf" srcId="{89207BAB-8814-41FC-AF9D-6056A12B154E}" destId="{113835AD-08E1-4BF4-8E7E-F54E0D32D2E9}" srcOrd="1" destOrd="0" presId="urn:microsoft.com/office/officeart/2008/layout/LinedList"/>
    <dgm:cxn modelId="{974EBBCE-EC1D-47AF-86A0-1A0206C5E1A8}" type="presParOf" srcId="{113835AD-08E1-4BF4-8E7E-F54E0D32D2E9}" destId="{105D041A-D6D8-4DA1-BCD7-188865EB70F6}" srcOrd="0" destOrd="0" presId="urn:microsoft.com/office/officeart/2008/layout/LinedList"/>
    <dgm:cxn modelId="{A13F460D-D9FE-4B48-B388-5FBA9B63EF4A}" type="presParOf" srcId="{113835AD-08E1-4BF4-8E7E-F54E0D32D2E9}" destId="{3CC5D24F-9E40-4768-855A-35893BA74B69}" srcOrd="1" destOrd="0" presId="urn:microsoft.com/office/officeart/2008/layout/LinedList"/>
    <dgm:cxn modelId="{CE7D99CD-7C78-4381-B9DC-3C74E5E8AE88}" type="presParOf" srcId="{89207BAB-8814-41FC-AF9D-6056A12B154E}" destId="{12963EF5-50DA-4DF2-9F17-B9145B294A17}" srcOrd="2" destOrd="0" presId="urn:microsoft.com/office/officeart/2008/layout/LinedList"/>
    <dgm:cxn modelId="{97468F0D-4685-45B4-84A2-0BD4D2E9A31B}" type="presParOf" srcId="{89207BAB-8814-41FC-AF9D-6056A12B154E}" destId="{F0B524E5-362C-4D7B-9884-7E2C7F2D19A0}" srcOrd="3" destOrd="0" presId="urn:microsoft.com/office/officeart/2008/layout/LinedList"/>
    <dgm:cxn modelId="{393EE26D-1BF1-4CB4-B68B-902BDD178920}" type="presParOf" srcId="{F0B524E5-362C-4D7B-9884-7E2C7F2D19A0}" destId="{AEF469D5-72B6-40F0-AEC0-AAAF19C919BE}" srcOrd="0" destOrd="0" presId="urn:microsoft.com/office/officeart/2008/layout/LinedList"/>
    <dgm:cxn modelId="{EF9901EC-929D-4361-91D9-D6DE29FE2033}" type="presParOf" srcId="{F0B524E5-362C-4D7B-9884-7E2C7F2D19A0}" destId="{052D8556-22A5-4741-9A74-D9C8461440A1}" srcOrd="1" destOrd="0" presId="urn:microsoft.com/office/officeart/2008/layout/LinedList"/>
    <dgm:cxn modelId="{828A2D27-CA35-4B95-A140-57E44BAD4BD4}" type="presParOf" srcId="{89207BAB-8814-41FC-AF9D-6056A12B154E}" destId="{32F39A2B-C40E-4002-8F2D-F8064E55F3B8}" srcOrd="4" destOrd="0" presId="urn:microsoft.com/office/officeart/2008/layout/LinedList"/>
    <dgm:cxn modelId="{9FDA0C50-8886-4058-A603-7F88B698609E}" type="presParOf" srcId="{89207BAB-8814-41FC-AF9D-6056A12B154E}" destId="{A4D8FC9D-8297-4CFE-AECA-21706284AD3A}" srcOrd="5" destOrd="0" presId="urn:microsoft.com/office/officeart/2008/layout/LinedList"/>
    <dgm:cxn modelId="{2DBE1B52-825D-489D-952C-91F680AB9CB3}" type="presParOf" srcId="{A4D8FC9D-8297-4CFE-AECA-21706284AD3A}" destId="{3C8D4893-AAAF-4EF3-A671-D537EFF818A5}" srcOrd="0" destOrd="0" presId="urn:microsoft.com/office/officeart/2008/layout/LinedList"/>
    <dgm:cxn modelId="{F0CEB138-8643-4767-AF47-45307F1C25ED}" type="presParOf" srcId="{A4D8FC9D-8297-4CFE-AECA-21706284AD3A}" destId="{1E78B5EE-D873-4114-929E-659ABC4DD5DE}" srcOrd="1" destOrd="0" presId="urn:microsoft.com/office/officeart/2008/layout/LinedList"/>
    <dgm:cxn modelId="{E1B65C2B-0E51-49C6-864D-61A728BB1A5F}" type="presParOf" srcId="{89207BAB-8814-41FC-AF9D-6056A12B154E}" destId="{90828626-F018-426A-9F92-B64C9A55E958}" srcOrd="6" destOrd="0" presId="urn:microsoft.com/office/officeart/2008/layout/LinedList"/>
    <dgm:cxn modelId="{74FE6110-5C70-448A-A9DE-F8656ABDF810}" type="presParOf" srcId="{89207BAB-8814-41FC-AF9D-6056A12B154E}" destId="{6B60C58A-1EB6-4174-B450-9418F55976B2}" srcOrd="7" destOrd="0" presId="urn:microsoft.com/office/officeart/2008/layout/LinedList"/>
    <dgm:cxn modelId="{E2EF36BE-EDFF-4F16-A593-3F3C57B61B92}" type="presParOf" srcId="{6B60C58A-1EB6-4174-B450-9418F55976B2}" destId="{C8E01C4E-BD9A-42A7-AC89-E7DFD0948F5D}" srcOrd="0" destOrd="0" presId="urn:microsoft.com/office/officeart/2008/layout/LinedList"/>
    <dgm:cxn modelId="{51C66606-659B-41C2-B57D-F6603E6FFDA0}" type="presParOf" srcId="{6B60C58A-1EB6-4174-B450-9418F55976B2}" destId="{62183BB0-1901-4556-B5BF-A698E6985E32}" srcOrd="1" destOrd="0" presId="urn:microsoft.com/office/officeart/2008/layout/LinedList"/>
    <dgm:cxn modelId="{D86381BB-D206-44DC-AD38-9876037CEB6B}" type="presParOf" srcId="{89207BAB-8814-41FC-AF9D-6056A12B154E}" destId="{68474F64-7ECA-4709-9251-30CE825C29B1}" srcOrd="8" destOrd="0" presId="urn:microsoft.com/office/officeart/2008/layout/LinedList"/>
    <dgm:cxn modelId="{9658F894-A0D8-4C35-AADA-131574013420}" type="presParOf" srcId="{89207BAB-8814-41FC-AF9D-6056A12B154E}" destId="{6CC09E22-A3BF-45B9-9A33-BC342542C029}" srcOrd="9" destOrd="0" presId="urn:microsoft.com/office/officeart/2008/layout/LinedList"/>
    <dgm:cxn modelId="{EAE278AD-6972-4E7C-8BA6-AF45129A6930}" type="presParOf" srcId="{6CC09E22-A3BF-45B9-9A33-BC342542C029}" destId="{102EFA85-F283-4DA6-A235-93F6BDC1F4DD}" srcOrd="0" destOrd="0" presId="urn:microsoft.com/office/officeart/2008/layout/LinedList"/>
    <dgm:cxn modelId="{44DB9861-0AD3-45BC-BD82-1E6E56A5C9AA}" type="presParOf" srcId="{6CC09E22-A3BF-45B9-9A33-BC342542C029}" destId="{AD1E8FE8-663E-46CE-9F43-3A423C9962F4}" srcOrd="1" destOrd="0" presId="urn:microsoft.com/office/officeart/2008/layout/LinedList"/>
    <dgm:cxn modelId="{7D4ABDA4-2D0A-4796-8B64-8316FF3066C3}" type="presParOf" srcId="{89207BAB-8814-41FC-AF9D-6056A12B154E}" destId="{AD054121-1C0B-4814-962B-D6D1DA7BCD86}" srcOrd="10" destOrd="0" presId="urn:microsoft.com/office/officeart/2008/layout/LinedList"/>
    <dgm:cxn modelId="{33A9B4B3-3C17-4FAD-B41B-33684391136A}" type="presParOf" srcId="{89207BAB-8814-41FC-AF9D-6056A12B154E}" destId="{9FF83A1E-F52C-4BC3-B416-BB534A675D4D}" srcOrd="11" destOrd="0" presId="urn:microsoft.com/office/officeart/2008/layout/LinedList"/>
    <dgm:cxn modelId="{30954C1C-30F3-45CD-ADB8-39AFD63EBBF5}" type="presParOf" srcId="{9FF83A1E-F52C-4BC3-B416-BB534A675D4D}" destId="{B9CD6C38-D401-469F-AB31-3D59BA1003C0}" srcOrd="0" destOrd="0" presId="urn:microsoft.com/office/officeart/2008/layout/LinedList"/>
    <dgm:cxn modelId="{5CF4146E-798B-47C1-A3C4-A1830F65DA00}" type="presParOf" srcId="{9FF83A1E-F52C-4BC3-B416-BB534A675D4D}" destId="{C9F2DD13-0857-4590-A644-41A7B422342A}" srcOrd="1" destOrd="0" presId="urn:microsoft.com/office/officeart/2008/layout/LinedList"/>
    <dgm:cxn modelId="{975A1796-E43E-49CB-90C3-75B24CC92450}" type="presParOf" srcId="{89207BAB-8814-41FC-AF9D-6056A12B154E}" destId="{852909E7-3DC5-4C26-BF6A-9E1F6222D566}" srcOrd="12" destOrd="0" presId="urn:microsoft.com/office/officeart/2008/layout/LinedList"/>
    <dgm:cxn modelId="{1747884E-57B0-4156-8E39-6BD58830A961}" type="presParOf" srcId="{89207BAB-8814-41FC-AF9D-6056A12B154E}" destId="{E669A490-32A6-4A91-B93A-549D2D2DAB9C}" srcOrd="13" destOrd="0" presId="urn:microsoft.com/office/officeart/2008/layout/LinedList"/>
    <dgm:cxn modelId="{53189632-9F0A-47A2-800D-CB2C904C045E}" type="presParOf" srcId="{E669A490-32A6-4A91-B93A-549D2D2DAB9C}" destId="{CB171339-D616-4A51-8C6A-9C48FEF5B139}" srcOrd="0" destOrd="0" presId="urn:microsoft.com/office/officeart/2008/layout/LinedList"/>
    <dgm:cxn modelId="{ADD3DD8B-0AF0-41E8-8430-C61E9A55546B}" type="presParOf" srcId="{E669A490-32A6-4A91-B93A-549D2D2DAB9C}" destId="{ED00F213-9F9D-4CC9-B95F-40E0E5A459AD}" srcOrd="1" destOrd="0" presId="urn:microsoft.com/office/officeart/2008/layout/LinedList"/>
    <dgm:cxn modelId="{3540C494-24F7-437B-AF3E-5AC8E31CC6B4}" type="presParOf" srcId="{89207BAB-8814-41FC-AF9D-6056A12B154E}" destId="{F6474910-081C-4AFF-9E2F-63F6C69120B5}" srcOrd="14" destOrd="0" presId="urn:microsoft.com/office/officeart/2008/layout/LinedList"/>
    <dgm:cxn modelId="{2DDD67F5-1F38-492B-B636-D78B1D466FF6}" type="presParOf" srcId="{89207BAB-8814-41FC-AF9D-6056A12B154E}" destId="{1A28B92D-D008-4D26-B9DB-F62F5CC744FD}" srcOrd="15" destOrd="0" presId="urn:microsoft.com/office/officeart/2008/layout/LinedList"/>
    <dgm:cxn modelId="{786392E2-D6CA-475E-B387-260A5CB6E146}" type="presParOf" srcId="{1A28B92D-D008-4D26-B9DB-F62F5CC744FD}" destId="{2DBA7C3B-7661-48FB-A5BE-3AEAAB803508}" srcOrd="0" destOrd="0" presId="urn:microsoft.com/office/officeart/2008/layout/LinedList"/>
    <dgm:cxn modelId="{61A77E5F-F79D-4A80-9C1E-9BF048B11DBC}" type="presParOf" srcId="{1A28B92D-D008-4D26-B9DB-F62F5CC744FD}" destId="{66490A51-5700-4A60-99F5-472A1396C043}" srcOrd="1" destOrd="0" presId="urn:microsoft.com/office/officeart/2008/layout/LinedList"/>
    <dgm:cxn modelId="{ADD9FBEE-B343-4381-97C0-D64695C7FA0B}" type="presParOf" srcId="{89207BAB-8814-41FC-AF9D-6056A12B154E}" destId="{90A507F3-68E7-47BF-B3E9-049FD60E727A}" srcOrd="16" destOrd="0" presId="urn:microsoft.com/office/officeart/2008/layout/LinedList"/>
    <dgm:cxn modelId="{A92A6DFA-3E4E-4FCA-B16B-553743E52DA3}" type="presParOf" srcId="{89207BAB-8814-41FC-AF9D-6056A12B154E}" destId="{A8CCFB54-0E71-45DC-A918-CF934FD48A6F}" srcOrd="17" destOrd="0" presId="urn:microsoft.com/office/officeart/2008/layout/LinedList"/>
    <dgm:cxn modelId="{7D56DD4F-B2BF-41B1-83E6-7129294298E8}" type="presParOf" srcId="{A8CCFB54-0E71-45DC-A918-CF934FD48A6F}" destId="{1FF57219-6520-4500-8354-864A2C5E9CE9}" srcOrd="0" destOrd="0" presId="urn:microsoft.com/office/officeart/2008/layout/LinedList"/>
    <dgm:cxn modelId="{679B4D5D-DC9A-460A-813C-EEEE09B1DE0F}" type="presParOf" srcId="{A8CCFB54-0E71-45DC-A918-CF934FD48A6F}" destId="{DA35F007-841D-4682-9994-309B6522A369}" srcOrd="1" destOrd="0" presId="urn:microsoft.com/office/officeart/2008/layout/LinedList"/>
    <dgm:cxn modelId="{E99153C4-D60F-4EFA-8D08-BC85F98C081A}" type="presParOf" srcId="{89207BAB-8814-41FC-AF9D-6056A12B154E}" destId="{83EE2415-4A3E-4DC8-A518-8B027CD56BD1}" srcOrd="18" destOrd="0" presId="urn:microsoft.com/office/officeart/2008/layout/LinedList"/>
    <dgm:cxn modelId="{84875E79-2FF2-46C2-A275-2D091BAB0B85}" type="presParOf" srcId="{89207BAB-8814-41FC-AF9D-6056A12B154E}" destId="{CFBBC149-1EEA-4FEB-9058-79F1513B9DDC}" srcOrd="19" destOrd="0" presId="urn:microsoft.com/office/officeart/2008/layout/LinedList"/>
    <dgm:cxn modelId="{00C17279-99C2-426D-8F1F-4C416541448F}" type="presParOf" srcId="{CFBBC149-1EEA-4FEB-9058-79F1513B9DDC}" destId="{B8C414F8-D524-4096-A6AB-DBDCA1947500}" srcOrd="0" destOrd="0" presId="urn:microsoft.com/office/officeart/2008/layout/LinedList"/>
    <dgm:cxn modelId="{CCBA9087-8B27-46BF-B7FB-2E0BC24303E6}" type="presParOf" srcId="{CFBBC149-1EEA-4FEB-9058-79F1513B9DDC}" destId="{E9E64E32-44EF-41B5-AC69-CB025F392F21}" srcOrd="1" destOrd="0" presId="urn:microsoft.com/office/officeart/2008/layout/LinedList"/>
    <dgm:cxn modelId="{2E797FE9-8A00-4590-B45A-371B842ECE4F}" type="presParOf" srcId="{89207BAB-8814-41FC-AF9D-6056A12B154E}" destId="{A6220DB7-F787-4A18-9D4E-D92AC2B02FFC}" srcOrd="20" destOrd="0" presId="urn:microsoft.com/office/officeart/2008/layout/LinedList"/>
    <dgm:cxn modelId="{955CE109-CE34-42E2-8FA8-C5EE8767E6BA}" type="presParOf" srcId="{89207BAB-8814-41FC-AF9D-6056A12B154E}" destId="{50C9B4FC-F237-4E13-8DC9-D5C6CABCEA71}" srcOrd="21" destOrd="0" presId="urn:microsoft.com/office/officeart/2008/layout/LinedList"/>
    <dgm:cxn modelId="{4CC845AC-A58A-47BC-A6B4-2814177A860D}" type="presParOf" srcId="{50C9B4FC-F237-4E13-8DC9-D5C6CABCEA71}" destId="{E9180774-3066-426C-8E6D-7E5CE89E400C}" srcOrd="0" destOrd="0" presId="urn:microsoft.com/office/officeart/2008/layout/LinedList"/>
    <dgm:cxn modelId="{6B0E39C1-17F4-45B2-AFDF-109EF80DE5A4}" type="presParOf" srcId="{50C9B4FC-F237-4E13-8DC9-D5C6CABCEA71}" destId="{D21E84C3-52BC-497D-AE59-39150D71C1A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4948C3-E3FE-4E4A-A7F1-CAC9B8140008}">
      <dsp:nvSpPr>
        <dsp:cNvPr id="0" name=""/>
        <dsp:cNvSpPr/>
      </dsp:nvSpPr>
      <dsp:spPr>
        <a:xfrm>
          <a:off x="5550" y="75645"/>
          <a:ext cx="2127765" cy="515176"/>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1. Foundations of Tokenization</a:t>
          </a:r>
        </a:p>
      </dsp:txBody>
      <dsp:txXfrm>
        <a:off x="5550" y="75645"/>
        <a:ext cx="2127765" cy="515176"/>
      </dsp:txXfrm>
    </dsp:sp>
    <dsp:sp modelId="{5A03B062-55D0-43C1-A0C0-33245B5A80F3}">
      <dsp:nvSpPr>
        <dsp:cNvPr id="0" name=""/>
        <dsp:cNvSpPr/>
      </dsp:nvSpPr>
      <dsp:spPr>
        <a:xfrm>
          <a:off x="23030" y="590822"/>
          <a:ext cx="2092806" cy="4381020"/>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1" kern="1200" dirty="0"/>
            <a:t>Understanding Tokenization in LLMs : </a:t>
          </a:r>
          <a:r>
            <a:rPr lang="en-US" sz="1600" kern="1200" dirty="0"/>
            <a:t>Explore the essence of tokenization and its pivotal role in language models.</a:t>
          </a:r>
        </a:p>
        <a:p>
          <a:pPr marL="171450" lvl="1" indent="-171450" algn="l" defTabSz="711200">
            <a:lnSpc>
              <a:spcPct val="90000"/>
            </a:lnSpc>
            <a:spcBef>
              <a:spcPct val="0"/>
            </a:spcBef>
            <a:spcAft>
              <a:spcPct val="15000"/>
            </a:spcAft>
            <a:buChar char="•"/>
          </a:pPr>
          <a:r>
            <a:rPr lang="en-US" sz="1600" b="1" kern="1200" dirty="0"/>
            <a:t>Key Techniques: </a:t>
          </a:r>
          <a:r>
            <a:rPr lang="en-US" sz="1600" kern="1200" dirty="0"/>
            <a:t>Word-Level vs. </a:t>
          </a:r>
          <a:r>
            <a:rPr lang="en-US" sz="1600" kern="1200" dirty="0" err="1"/>
            <a:t>Subword</a:t>
          </a:r>
          <a:r>
            <a:rPr lang="en-US" sz="1600" kern="1200" dirty="0"/>
            <a:t>-Level : Dive into when to use effective tokenization methods.</a:t>
          </a:r>
        </a:p>
        <a:p>
          <a:pPr marL="171450" lvl="1" indent="-171450" algn="l" defTabSz="711200">
            <a:lnSpc>
              <a:spcPct val="90000"/>
            </a:lnSpc>
            <a:spcBef>
              <a:spcPct val="0"/>
            </a:spcBef>
            <a:spcAft>
              <a:spcPct val="15000"/>
            </a:spcAft>
            <a:buChar char="•"/>
          </a:pPr>
          <a:r>
            <a:rPr lang="en-US" sz="1600" kern="1200" dirty="0"/>
            <a:t> </a:t>
          </a:r>
          <a:r>
            <a:rPr lang="en-US" sz="1600" b="1" kern="1200" dirty="0"/>
            <a:t>Transition to </a:t>
          </a:r>
          <a:r>
            <a:rPr lang="en-US" sz="1600" b="1" kern="1200" dirty="0" err="1"/>
            <a:t>Subword</a:t>
          </a:r>
          <a:r>
            <a:rPr lang="en-US" sz="1600" b="1" kern="1200" dirty="0"/>
            <a:t>-Level Tokenization</a:t>
          </a:r>
          <a:r>
            <a:rPr lang="en-US" sz="1600" kern="1200" dirty="0"/>
            <a:t>: A Solution Unveiled</a:t>
          </a:r>
        </a:p>
      </dsp:txBody>
      <dsp:txXfrm>
        <a:off x="23030" y="590822"/>
        <a:ext cx="2092806" cy="4381020"/>
      </dsp:txXfrm>
    </dsp:sp>
    <dsp:sp modelId="{5EB3F048-EC08-4886-8B97-95629D47A8F9}">
      <dsp:nvSpPr>
        <dsp:cNvPr id="0" name=""/>
        <dsp:cNvSpPr/>
      </dsp:nvSpPr>
      <dsp:spPr>
        <a:xfrm>
          <a:off x="2431203" y="75645"/>
          <a:ext cx="2127765" cy="515176"/>
        </a:xfrm>
        <a:prstGeom prst="rect">
          <a:avLst/>
        </a:prstGeom>
        <a:solidFill>
          <a:schemeClr val="accent2">
            <a:hueOff val="1610903"/>
            <a:satOff val="-4623"/>
            <a:lumOff val="-7402"/>
            <a:alphaOff val="0"/>
          </a:schemeClr>
        </a:solidFill>
        <a:ln w="19050" cap="flat" cmpd="sng" algn="ctr">
          <a:solidFill>
            <a:schemeClr val="accent2">
              <a:hueOff val="1610903"/>
              <a:satOff val="-4623"/>
              <a:lumOff val="-74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a:t>2. Advanced Tokenization Techniques</a:t>
          </a:r>
        </a:p>
      </dsp:txBody>
      <dsp:txXfrm>
        <a:off x="2431203" y="75645"/>
        <a:ext cx="2127765" cy="515176"/>
      </dsp:txXfrm>
    </dsp:sp>
    <dsp:sp modelId="{E8CA10D0-858C-44C8-B142-A2256223651B}">
      <dsp:nvSpPr>
        <dsp:cNvPr id="0" name=""/>
        <dsp:cNvSpPr/>
      </dsp:nvSpPr>
      <dsp:spPr>
        <a:xfrm>
          <a:off x="2431203" y="590822"/>
          <a:ext cx="2127765" cy="4381020"/>
        </a:xfrm>
        <a:prstGeom prst="rect">
          <a:avLst/>
        </a:prstGeom>
        <a:solidFill>
          <a:schemeClr val="accent2">
            <a:tint val="40000"/>
            <a:alpha val="90000"/>
            <a:hueOff val="1683680"/>
            <a:satOff val="-15558"/>
            <a:lumOff val="-1754"/>
            <a:alphaOff val="0"/>
          </a:schemeClr>
        </a:solidFill>
        <a:ln w="19050" cap="flat" cmpd="sng" algn="ctr">
          <a:solidFill>
            <a:schemeClr val="accent2">
              <a:tint val="40000"/>
              <a:alpha val="90000"/>
              <a:hueOff val="1683680"/>
              <a:satOff val="-15558"/>
              <a:lumOff val="-175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1" kern="1200" dirty="0"/>
            <a:t>Byte Pair Encoding (BPE): </a:t>
          </a:r>
          <a:r>
            <a:rPr lang="en-US" sz="1600" kern="1200" dirty="0"/>
            <a:t>Uncover the </a:t>
          </a:r>
          <a:r>
            <a:rPr lang="en-US" sz="1600" kern="1200" dirty="0" err="1"/>
            <a:t>subword</a:t>
          </a:r>
          <a:r>
            <a:rPr lang="en-US" sz="1600" kern="1200" dirty="0"/>
            <a:t> secrets that make LLMs like GPT and Llama so powerful.</a:t>
          </a:r>
        </a:p>
        <a:p>
          <a:pPr marL="171450" lvl="1" indent="-171450" algn="l" defTabSz="711200">
            <a:lnSpc>
              <a:spcPct val="90000"/>
            </a:lnSpc>
            <a:spcBef>
              <a:spcPct val="0"/>
            </a:spcBef>
            <a:spcAft>
              <a:spcPct val="15000"/>
            </a:spcAft>
            <a:buChar char="•"/>
          </a:pPr>
          <a:r>
            <a:rPr lang="en-US" sz="1600" b="1" kern="1200" dirty="0" err="1"/>
            <a:t>WordPiece</a:t>
          </a:r>
          <a:r>
            <a:rPr lang="en-US" sz="1600" b="1" kern="1200" dirty="0"/>
            <a:t> Algorithm</a:t>
          </a:r>
          <a:r>
            <a:rPr lang="en-US" sz="1600" kern="1200" dirty="0"/>
            <a:t>: Examine how BERT harnesses </a:t>
          </a:r>
          <a:r>
            <a:rPr lang="en-US" sz="1600" kern="1200" dirty="0" err="1"/>
            <a:t>subword</a:t>
          </a:r>
          <a:r>
            <a:rPr lang="en-US" sz="1600" kern="1200" dirty="0"/>
            <a:t> units to improve handling of rare words.</a:t>
          </a:r>
        </a:p>
      </dsp:txBody>
      <dsp:txXfrm>
        <a:off x="2431203" y="590822"/>
        <a:ext cx="2127765" cy="4381020"/>
      </dsp:txXfrm>
    </dsp:sp>
    <dsp:sp modelId="{06FB52D4-3A08-4F5D-8D93-EC86D17CFE63}">
      <dsp:nvSpPr>
        <dsp:cNvPr id="0" name=""/>
        <dsp:cNvSpPr/>
      </dsp:nvSpPr>
      <dsp:spPr>
        <a:xfrm>
          <a:off x="4856857" y="75645"/>
          <a:ext cx="2127765" cy="515176"/>
        </a:xfrm>
        <a:prstGeom prst="rect">
          <a:avLst/>
        </a:prstGeom>
        <a:solidFill>
          <a:schemeClr val="accent2">
            <a:hueOff val="3221807"/>
            <a:satOff val="-9246"/>
            <a:lumOff val="-14805"/>
            <a:alphaOff val="0"/>
          </a:schemeClr>
        </a:solidFill>
        <a:ln w="19050" cap="flat" cmpd="sng" algn="ctr">
          <a:solidFill>
            <a:schemeClr val="accent2">
              <a:hueOff val="3221807"/>
              <a:satOff val="-9246"/>
              <a:lumOff val="-148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3. Advanced Prompting Techniques</a:t>
          </a:r>
        </a:p>
      </dsp:txBody>
      <dsp:txXfrm>
        <a:off x="4856857" y="75645"/>
        <a:ext cx="2127765" cy="515176"/>
      </dsp:txXfrm>
    </dsp:sp>
    <dsp:sp modelId="{319BFB0E-89F0-4102-928A-FC2D0E8F94B2}">
      <dsp:nvSpPr>
        <dsp:cNvPr id="0" name=""/>
        <dsp:cNvSpPr/>
      </dsp:nvSpPr>
      <dsp:spPr>
        <a:xfrm>
          <a:off x="4856857" y="590822"/>
          <a:ext cx="2127765" cy="4381020"/>
        </a:xfrm>
        <a:prstGeom prst="rect">
          <a:avLst/>
        </a:prstGeom>
        <a:solidFill>
          <a:schemeClr val="accent2">
            <a:tint val="40000"/>
            <a:alpha val="90000"/>
            <a:hueOff val="3367359"/>
            <a:satOff val="-31116"/>
            <a:lumOff val="-3508"/>
            <a:alphaOff val="0"/>
          </a:schemeClr>
        </a:solidFill>
        <a:ln w="19050" cap="flat" cmpd="sng" algn="ctr">
          <a:solidFill>
            <a:schemeClr val="accent2">
              <a:tint val="40000"/>
              <a:alpha val="90000"/>
              <a:hueOff val="3367359"/>
              <a:satOff val="-31116"/>
              <a:lumOff val="-35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1" kern="1200" dirty="0"/>
            <a:t>Traditional Prompting Strategies : </a:t>
          </a:r>
          <a:r>
            <a:rPr lang="en-US" sz="1600" kern="1200" dirty="0"/>
            <a:t>COT, MCOT, Tree Prompting</a:t>
          </a:r>
        </a:p>
        <a:p>
          <a:pPr marL="171450" lvl="1" indent="-171450" algn="l" defTabSz="711200">
            <a:lnSpc>
              <a:spcPct val="90000"/>
            </a:lnSpc>
            <a:spcBef>
              <a:spcPct val="0"/>
            </a:spcBef>
            <a:spcAft>
              <a:spcPct val="15000"/>
            </a:spcAft>
            <a:buChar char="•"/>
          </a:pPr>
          <a:r>
            <a:rPr lang="en-US" sz="1600" b="1" kern="1200" dirty="0"/>
            <a:t>Graph of Thoughts (</a:t>
          </a:r>
          <a:r>
            <a:rPr lang="en-US" sz="1600" b="1" kern="1200" dirty="0" err="1"/>
            <a:t>GoT</a:t>
          </a:r>
          <a:r>
            <a:rPr lang="en-US" sz="1600" b="1" kern="1200" dirty="0"/>
            <a:t>): </a:t>
          </a:r>
          <a:r>
            <a:rPr lang="en-US" sz="1600" kern="1200" dirty="0"/>
            <a:t>Discover a revolutionary framework that transforms how LLMs reason by visualizing thought processes.</a:t>
          </a:r>
        </a:p>
      </dsp:txBody>
      <dsp:txXfrm>
        <a:off x="4856857" y="590822"/>
        <a:ext cx="2127765" cy="4381020"/>
      </dsp:txXfrm>
    </dsp:sp>
    <dsp:sp modelId="{B7116C2B-9CDB-410C-84F9-882DE9F7931D}">
      <dsp:nvSpPr>
        <dsp:cNvPr id="0" name=""/>
        <dsp:cNvSpPr/>
      </dsp:nvSpPr>
      <dsp:spPr>
        <a:xfrm>
          <a:off x="7282510" y="75645"/>
          <a:ext cx="2127765" cy="515176"/>
        </a:xfrm>
        <a:prstGeom prst="rect">
          <a:avLst/>
        </a:prstGeom>
        <a:solidFill>
          <a:schemeClr val="accent2">
            <a:hueOff val="4832710"/>
            <a:satOff val="-13870"/>
            <a:lumOff val="-22207"/>
            <a:alphaOff val="0"/>
          </a:schemeClr>
        </a:solidFill>
        <a:ln w="19050" cap="flat" cmpd="sng" algn="ctr">
          <a:solidFill>
            <a:schemeClr val="accent2">
              <a:hueOff val="4832710"/>
              <a:satOff val="-13870"/>
              <a:lumOff val="-2220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4.Parameter-Efficient Techniques</a:t>
          </a:r>
        </a:p>
      </dsp:txBody>
      <dsp:txXfrm>
        <a:off x="7282510" y="75645"/>
        <a:ext cx="2127765" cy="515176"/>
      </dsp:txXfrm>
    </dsp:sp>
    <dsp:sp modelId="{3F1C11B0-A6C0-46B7-9E65-8EEFC07335DF}">
      <dsp:nvSpPr>
        <dsp:cNvPr id="0" name=""/>
        <dsp:cNvSpPr/>
      </dsp:nvSpPr>
      <dsp:spPr>
        <a:xfrm>
          <a:off x="7282510" y="590822"/>
          <a:ext cx="2127765" cy="4381020"/>
        </a:xfrm>
        <a:prstGeom prst="rect">
          <a:avLst/>
        </a:prstGeom>
        <a:solidFill>
          <a:schemeClr val="accent2">
            <a:tint val="40000"/>
            <a:alpha val="90000"/>
            <a:hueOff val="5051039"/>
            <a:satOff val="-46674"/>
            <a:lumOff val="-5261"/>
            <a:alphaOff val="0"/>
          </a:schemeClr>
        </a:solidFill>
        <a:ln w="19050" cap="flat" cmpd="sng" algn="ctr">
          <a:solidFill>
            <a:schemeClr val="accent2">
              <a:tint val="40000"/>
              <a:alpha val="90000"/>
              <a:hueOff val="5051039"/>
              <a:satOff val="-46674"/>
              <a:lumOff val="-52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1" kern="1200" dirty="0"/>
            <a:t>PEFT - </a:t>
          </a:r>
          <a:r>
            <a:rPr lang="en-US" sz="1600" b="1" kern="1200" dirty="0" err="1"/>
            <a:t>LoRA</a:t>
          </a:r>
          <a:r>
            <a:rPr lang="en-US" sz="1600" b="1" kern="1200" dirty="0"/>
            <a:t> &amp; </a:t>
          </a:r>
          <a:r>
            <a:rPr lang="en-US" sz="1600" b="1" kern="1200" dirty="0" err="1"/>
            <a:t>QLoRA</a:t>
          </a:r>
          <a:r>
            <a:rPr lang="en-US" sz="1600" b="1" kern="1200" dirty="0"/>
            <a:t>: </a:t>
          </a:r>
          <a:r>
            <a:rPr lang="en-US" sz="1600" kern="1200" dirty="0"/>
            <a:t>Learn how these innovative strategies optimize large models with minimal cost and maximum efficiency.</a:t>
          </a:r>
        </a:p>
        <a:p>
          <a:pPr marL="171450" lvl="1" indent="-171450" algn="l" defTabSz="711200">
            <a:lnSpc>
              <a:spcPct val="90000"/>
            </a:lnSpc>
            <a:spcBef>
              <a:spcPct val="0"/>
            </a:spcBef>
            <a:spcAft>
              <a:spcPct val="15000"/>
            </a:spcAft>
            <a:buChar char="•"/>
          </a:pPr>
          <a:r>
            <a:rPr lang="en-US" sz="1600" b="1" kern="1200" dirty="0"/>
            <a:t>Prompt &amp; Prefix Tuning</a:t>
          </a:r>
          <a:r>
            <a:rPr lang="en-US" sz="1600" kern="1200" dirty="0"/>
            <a:t>: Train specific embeddings while keeping pre-trained models intact. Discover real-world applications for legal and medical fields.</a:t>
          </a:r>
        </a:p>
      </dsp:txBody>
      <dsp:txXfrm>
        <a:off x="7282510" y="590822"/>
        <a:ext cx="2127765" cy="4381020"/>
      </dsp:txXfrm>
    </dsp:sp>
    <dsp:sp modelId="{FD78510A-48E4-46FA-A139-FDA0A5A0101D}">
      <dsp:nvSpPr>
        <dsp:cNvPr id="0" name=""/>
        <dsp:cNvSpPr/>
      </dsp:nvSpPr>
      <dsp:spPr>
        <a:xfrm>
          <a:off x="9708163" y="75645"/>
          <a:ext cx="2127765" cy="515176"/>
        </a:xfrm>
        <a:prstGeom prst="rect">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5. LLM Distillation</a:t>
          </a:r>
        </a:p>
      </dsp:txBody>
      <dsp:txXfrm>
        <a:off x="9708163" y="75645"/>
        <a:ext cx="2127765" cy="515176"/>
      </dsp:txXfrm>
    </dsp:sp>
    <dsp:sp modelId="{292003E9-AAF8-45D4-A858-21DC8AC41D44}">
      <dsp:nvSpPr>
        <dsp:cNvPr id="0" name=""/>
        <dsp:cNvSpPr/>
      </dsp:nvSpPr>
      <dsp:spPr>
        <a:xfrm>
          <a:off x="9708163" y="590822"/>
          <a:ext cx="2127765" cy="4381020"/>
        </a:xfrm>
        <a:prstGeom prst="rect">
          <a:avLst/>
        </a:prstGeom>
        <a:solidFill>
          <a:schemeClr val="accent2">
            <a:tint val="40000"/>
            <a:alpha val="90000"/>
            <a:hueOff val="6734718"/>
            <a:satOff val="-62232"/>
            <a:lumOff val="-7015"/>
            <a:alphaOff val="0"/>
          </a:schemeClr>
        </a:solidFill>
        <a:ln w="19050" cap="flat" cmpd="sng" algn="ctr">
          <a:solidFill>
            <a:schemeClr val="accent2">
              <a:tint val="40000"/>
              <a:alpha val="90000"/>
              <a:hueOff val="6734718"/>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1" kern="1200" dirty="0"/>
            <a:t>LLM Distillation: </a:t>
          </a:r>
          <a:r>
            <a:rPr lang="en-US" sz="1600" kern="1200" dirty="0"/>
            <a:t>Understand the process of compressing knowledge from large models into smaller, effective ones.</a:t>
          </a:r>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b="1" kern="1200" dirty="0"/>
            <a:t>Comparison: </a:t>
          </a:r>
          <a:r>
            <a:rPr lang="en-US" sz="1600" kern="1200" dirty="0"/>
            <a:t>Traditional Fine-Tuning vs. Modern Approaches : Gain clarity on when to utilize each method for maximum impact.</a:t>
          </a:r>
        </a:p>
      </dsp:txBody>
      <dsp:txXfrm>
        <a:off x="9708163" y="590822"/>
        <a:ext cx="2127765" cy="43810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322750-E1DF-429C-A928-062523CA01AD}">
      <dsp:nvSpPr>
        <dsp:cNvPr id="0" name=""/>
        <dsp:cNvSpPr/>
      </dsp:nvSpPr>
      <dsp:spPr>
        <a:xfrm>
          <a:off x="0" y="2124"/>
          <a:ext cx="1051560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5D041A-D6D8-4DA1-BCD7-188865EB70F6}">
      <dsp:nvSpPr>
        <dsp:cNvPr id="0" name=""/>
        <dsp:cNvSpPr/>
      </dsp:nvSpPr>
      <dsp:spPr>
        <a:xfrm>
          <a:off x="0" y="2124"/>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Why can't LLM spell words? Tokenization. </a:t>
          </a:r>
        </a:p>
      </dsp:txBody>
      <dsp:txXfrm>
        <a:off x="0" y="2124"/>
        <a:ext cx="10515600" cy="395189"/>
      </dsp:txXfrm>
    </dsp:sp>
    <dsp:sp modelId="{12963EF5-50DA-4DF2-9F17-B9145B294A17}">
      <dsp:nvSpPr>
        <dsp:cNvPr id="0" name=""/>
        <dsp:cNvSpPr/>
      </dsp:nvSpPr>
      <dsp:spPr>
        <a:xfrm>
          <a:off x="0" y="397314"/>
          <a:ext cx="1051560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F469D5-72B6-40F0-AEC0-AAAF19C919BE}">
      <dsp:nvSpPr>
        <dsp:cNvPr id="0" name=""/>
        <dsp:cNvSpPr/>
      </dsp:nvSpPr>
      <dsp:spPr>
        <a:xfrm>
          <a:off x="0" y="397314"/>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Why can't LLM do super simple string processing tasks like reversing a string? Tokenization. </a:t>
          </a:r>
        </a:p>
      </dsp:txBody>
      <dsp:txXfrm>
        <a:off x="0" y="397314"/>
        <a:ext cx="10515600" cy="395189"/>
      </dsp:txXfrm>
    </dsp:sp>
    <dsp:sp modelId="{32F39A2B-C40E-4002-8F2D-F8064E55F3B8}">
      <dsp:nvSpPr>
        <dsp:cNvPr id="0" name=""/>
        <dsp:cNvSpPr/>
      </dsp:nvSpPr>
      <dsp:spPr>
        <a:xfrm>
          <a:off x="0" y="792504"/>
          <a:ext cx="1051560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8D4893-AAAF-4EF3-A671-D537EFF818A5}">
      <dsp:nvSpPr>
        <dsp:cNvPr id="0" name=""/>
        <dsp:cNvSpPr/>
      </dsp:nvSpPr>
      <dsp:spPr>
        <a:xfrm>
          <a:off x="0" y="792504"/>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Why is LLM worse at non-English languages (e.g. Japanese)? Tokenization. </a:t>
          </a:r>
        </a:p>
      </dsp:txBody>
      <dsp:txXfrm>
        <a:off x="0" y="792504"/>
        <a:ext cx="10515600" cy="395189"/>
      </dsp:txXfrm>
    </dsp:sp>
    <dsp:sp modelId="{90828626-F018-426A-9F92-B64C9A55E958}">
      <dsp:nvSpPr>
        <dsp:cNvPr id="0" name=""/>
        <dsp:cNvSpPr/>
      </dsp:nvSpPr>
      <dsp:spPr>
        <a:xfrm>
          <a:off x="0" y="1187694"/>
          <a:ext cx="1051560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E01C4E-BD9A-42A7-AC89-E7DFD0948F5D}">
      <dsp:nvSpPr>
        <dsp:cNvPr id="0" name=""/>
        <dsp:cNvSpPr/>
      </dsp:nvSpPr>
      <dsp:spPr>
        <a:xfrm>
          <a:off x="0" y="1187694"/>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Why is LLM bad at simple arithmetic? Tokenization. </a:t>
          </a:r>
        </a:p>
      </dsp:txBody>
      <dsp:txXfrm>
        <a:off x="0" y="1187694"/>
        <a:ext cx="10515600" cy="395189"/>
      </dsp:txXfrm>
    </dsp:sp>
    <dsp:sp modelId="{68474F64-7ECA-4709-9251-30CE825C29B1}">
      <dsp:nvSpPr>
        <dsp:cNvPr id="0" name=""/>
        <dsp:cNvSpPr/>
      </dsp:nvSpPr>
      <dsp:spPr>
        <a:xfrm>
          <a:off x="0" y="1582884"/>
          <a:ext cx="1051560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2EFA85-F283-4DA6-A235-93F6BDC1F4DD}">
      <dsp:nvSpPr>
        <dsp:cNvPr id="0" name=""/>
        <dsp:cNvSpPr/>
      </dsp:nvSpPr>
      <dsp:spPr>
        <a:xfrm>
          <a:off x="0" y="1582884"/>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Why did GPT-2 have more than necessary trouble coding in Python? Tokenization. </a:t>
          </a:r>
        </a:p>
      </dsp:txBody>
      <dsp:txXfrm>
        <a:off x="0" y="1582884"/>
        <a:ext cx="10515600" cy="395189"/>
      </dsp:txXfrm>
    </dsp:sp>
    <dsp:sp modelId="{AD054121-1C0B-4814-962B-D6D1DA7BCD86}">
      <dsp:nvSpPr>
        <dsp:cNvPr id="0" name=""/>
        <dsp:cNvSpPr/>
      </dsp:nvSpPr>
      <dsp:spPr>
        <a:xfrm>
          <a:off x="0" y="1978074"/>
          <a:ext cx="1051560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CD6C38-D401-469F-AB31-3D59BA1003C0}">
      <dsp:nvSpPr>
        <dsp:cNvPr id="0" name=""/>
        <dsp:cNvSpPr/>
      </dsp:nvSpPr>
      <dsp:spPr>
        <a:xfrm>
          <a:off x="0" y="1978074"/>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Why did my LLM abruptly halt when it sees the string "&lt;</a:t>
          </a:r>
          <a:r>
            <a:rPr lang="en-US" sz="1800" kern="1200" dirty="0" err="1"/>
            <a:t>lendoftextl</a:t>
          </a:r>
          <a:r>
            <a:rPr lang="en-US" sz="1800" kern="1200" dirty="0"/>
            <a:t>&gt;"? Tokenization. </a:t>
          </a:r>
        </a:p>
      </dsp:txBody>
      <dsp:txXfrm>
        <a:off x="0" y="1978074"/>
        <a:ext cx="10515600" cy="395189"/>
      </dsp:txXfrm>
    </dsp:sp>
    <dsp:sp modelId="{852909E7-3DC5-4C26-BF6A-9E1F6222D566}">
      <dsp:nvSpPr>
        <dsp:cNvPr id="0" name=""/>
        <dsp:cNvSpPr/>
      </dsp:nvSpPr>
      <dsp:spPr>
        <a:xfrm>
          <a:off x="0" y="2373263"/>
          <a:ext cx="1051560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171339-D616-4A51-8C6A-9C48FEF5B139}">
      <dsp:nvSpPr>
        <dsp:cNvPr id="0" name=""/>
        <dsp:cNvSpPr/>
      </dsp:nvSpPr>
      <dsp:spPr>
        <a:xfrm>
          <a:off x="0" y="2373263"/>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What is this weird warning I get about a "trailing whitespace"? Tokenization. </a:t>
          </a:r>
        </a:p>
      </dsp:txBody>
      <dsp:txXfrm>
        <a:off x="0" y="2373263"/>
        <a:ext cx="10515600" cy="395189"/>
      </dsp:txXfrm>
    </dsp:sp>
    <dsp:sp modelId="{F6474910-081C-4AFF-9E2F-63F6C69120B5}">
      <dsp:nvSpPr>
        <dsp:cNvPr id="0" name=""/>
        <dsp:cNvSpPr/>
      </dsp:nvSpPr>
      <dsp:spPr>
        <a:xfrm>
          <a:off x="0" y="2768453"/>
          <a:ext cx="1051560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BA7C3B-7661-48FB-A5BE-3AEAAB803508}">
      <dsp:nvSpPr>
        <dsp:cNvPr id="0" name=""/>
        <dsp:cNvSpPr/>
      </dsp:nvSpPr>
      <dsp:spPr>
        <a:xfrm>
          <a:off x="0" y="2768453"/>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Why the LLM break if I ask it about "SolidGoldMagikarp"? Tokenization. </a:t>
          </a:r>
        </a:p>
      </dsp:txBody>
      <dsp:txXfrm>
        <a:off x="0" y="2768453"/>
        <a:ext cx="10515600" cy="395189"/>
      </dsp:txXfrm>
    </dsp:sp>
    <dsp:sp modelId="{90A507F3-68E7-47BF-B3E9-049FD60E727A}">
      <dsp:nvSpPr>
        <dsp:cNvPr id="0" name=""/>
        <dsp:cNvSpPr/>
      </dsp:nvSpPr>
      <dsp:spPr>
        <a:xfrm>
          <a:off x="0" y="3163643"/>
          <a:ext cx="1051560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F57219-6520-4500-8354-864A2C5E9CE9}">
      <dsp:nvSpPr>
        <dsp:cNvPr id="0" name=""/>
        <dsp:cNvSpPr/>
      </dsp:nvSpPr>
      <dsp:spPr>
        <a:xfrm>
          <a:off x="0" y="3163643"/>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Why should I prefer to use YAML over JSON with LLMs? Tokenization. </a:t>
          </a:r>
        </a:p>
      </dsp:txBody>
      <dsp:txXfrm>
        <a:off x="0" y="3163643"/>
        <a:ext cx="10515600" cy="395189"/>
      </dsp:txXfrm>
    </dsp:sp>
    <dsp:sp modelId="{83EE2415-4A3E-4DC8-A518-8B027CD56BD1}">
      <dsp:nvSpPr>
        <dsp:cNvPr id="0" name=""/>
        <dsp:cNvSpPr/>
      </dsp:nvSpPr>
      <dsp:spPr>
        <a:xfrm>
          <a:off x="0" y="3558833"/>
          <a:ext cx="1051560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C414F8-D524-4096-A6AB-DBDCA1947500}">
      <dsp:nvSpPr>
        <dsp:cNvPr id="0" name=""/>
        <dsp:cNvSpPr/>
      </dsp:nvSpPr>
      <dsp:spPr>
        <a:xfrm>
          <a:off x="0" y="3558833"/>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Why is LLM not actually end-to-end language modeling? Tokenization. </a:t>
          </a:r>
        </a:p>
      </dsp:txBody>
      <dsp:txXfrm>
        <a:off x="0" y="3558833"/>
        <a:ext cx="10515600" cy="395189"/>
      </dsp:txXfrm>
    </dsp:sp>
    <dsp:sp modelId="{A6220DB7-F787-4A18-9D4E-D92AC2B02FFC}">
      <dsp:nvSpPr>
        <dsp:cNvPr id="0" name=""/>
        <dsp:cNvSpPr/>
      </dsp:nvSpPr>
      <dsp:spPr>
        <a:xfrm>
          <a:off x="0" y="3954023"/>
          <a:ext cx="1051560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180774-3066-426C-8E6D-7E5CE89E400C}">
      <dsp:nvSpPr>
        <dsp:cNvPr id="0" name=""/>
        <dsp:cNvSpPr/>
      </dsp:nvSpPr>
      <dsp:spPr>
        <a:xfrm>
          <a:off x="0" y="3954023"/>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What is the real root Of suffering? Tokenization. </a:t>
          </a:r>
        </a:p>
      </dsp:txBody>
      <dsp:txXfrm>
        <a:off x="0" y="3954023"/>
        <a:ext cx="10515600" cy="39518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D6EF2D4-2FF0-6A1B-830B-BB6E1BBE3D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434462F-059F-5768-A321-CB6468C04CB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2311A5-9371-4ACC-A907-AFACA0A86DC3}" type="datetimeFigureOut">
              <a:rPr lang="en-US" smtClean="0"/>
              <a:t>4/4/2025</a:t>
            </a:fld>
            <a:endParaRPr lang="en-US"/>
          </a:p>
        </p:txBody>
      </p:sp>
      <p:sp>
        <p:nvSpPr>
          <p:cNvPr id="4" name="Footer Placeholder 3">
            <a:extLst>
              <a:ext uri="{FF2B5EF4-FFF2-40B4-BE49-F238E27FC236}">
                <a16:creationId xmlns:a16="http://schemas.microsoft.com/office/drawing/2014/main" id="{72208AC9-0D81-F03E-DECD-165E57E1E3D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B6C42FC-B269-7808-2AC3-F9788162845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7C42366-301A-48F7-A644-D8696F624B78}" type="slidenum">
              <a:rPr lang="en-US" smtClean="0"/>
              <a:t>‹#›</a:t>
            </a:fld>
            <a:endParaRPr lang="en-US"/>
          </a:p>
        </p:txBody>
      </p:sp>
    </p:spTree>
    <p:extLst>
      <p:ext uri="{BB962C8B-B14F-4D97-AF65-F5344CB8AC3E}">
        <p14:creationId xmlns:p14="http://schemas.microsoft.com/office/powerpoint/2010/main" val="19046344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4E6FF0-2FD6-42AF-B40B-7E22FFE69FFB}" type="datetimeFigureOut">
              <a:rPr lang="en-US" smtClean="0"/>
              <a:t>4/4/2025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4B8144-2D51-4332-AAC5-C74EEB1EB4F6}" type="slidenum">
              <a:rPr lang="en-US" smtClean="0"/>
              <a:t>‹#›</a:t>
            </a:fld>
            <a:endParaRPr lang="en-US"/>
          </a:p>
        </p:txBody>
      </p:sp>
    </p:spTree>
    <p:extLst>
      <p:ext uri="{BB962C8B-B14F-4D97-AF65-F5344CB8AC3E}">
        <p14:creationId xmlns:p14="http://schemas.microsoft.com/office/powerpoint/2010/main" val="2139613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4B8144-2D51-4332-AAC5-C74EEB1EB4F6}" type="slidenum">
              <a:rPr lang="en-US" smtClean="0"/>
              <a:t>1</a:t>
            </a:fld>
            <a:endParaRPr lang="en-US"/>
          </a:p>
        </p:txBody>
      </p:sp>
    </p:spTree>
    <p:extLst>
      <p:ext uri="{BB962C8B-B14F-4D97-AF65-F5344CB8AC3E}">
        <p14:creationId xmlns:p14="http://schemas.microsoft.com/office/powerpoint/2010/main" val="13440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a:t>
            </a:r>
            <a:r>
              <a:rPr lang="en-US" sz="1200" b="1" dirty="0"/>
              <a:t>Advantages</a:t>
            </a:r>
            <a:br>
              <a:rPr lang="en-US" sz="1200" dirty="0"/>
            </a:br>
            <a:r>
              <a:rPr lang="en-US" sz="1200" dirty="0"/>
              <a:t>✅ </a:t>
            </a:r>
            <a:r>
              <a:rPr lang="en-US" sz="1200" b="1" dirty="0"/>
              <a:t>Efficient</a:t>
            </a:r>
            <a:r>
              <a:rPr lang="en-US" sz="1200" dirty="0"/>
              <a:t> – Requires training </a:t>
            </a:r>
            <a:r>
              <a:rPr lang="en-US" sz="1200" b="1" dirty="0"/>
              <a:t>only a small number of parameters</a:t>
            </a:r>
            <a:r>
              <a:rPr lang="en-US" sz="1200" dirty="0"/>
              <a:t>.</a:t>
            </a:r>
            <a:br>
              <a:rPr lang="en-US" sz="1200" dirty="0"/>
            </a:br>
            <a:r>
              <a:rPr lang="en-US" sz="1200" dirty="0"/>
              <a:t>✅ </a:t>
            </a:r>
            <a:r>
              <a:rPr lang="en-US" sz="1200" b="1" dirty="0"/>
              <a:t>Memory-friendly</a:t>
            </a:r>
            <a:r>
              <a:rPr lang="en-US" sz="1200" dirty="0"/>
              <a:t> – Works with </a:t>
            </a:r>
            <a:r>
              <a:rPr lang="en-US" sz="1200" b="1" dirty="0"/>
              <a:t>large models without full fine-			tuning</a:t>
            </a:r>
            <a:r>
              <a:rPr lang="en-US" sz="1200" dirty="0"/>
              <a:t>.</a:t>
            </a:r>
            <a:br>
              <a:rPr lang="en-US" sz="1200" dirty="0"/>
            </a:br>
            <a:r>
              <a:rPr lang="en-US" sz="1200" dirty="0"/>
              <a:t>✅ </a:t>
            </a:r>
            <a:r>
              <a:rPr lang="en-US" sz="1200" b="1" dirty="0"/>
              <a:t>Task adaptability</a:t>
            </a:r>
            <a:r>
              <a:rPr lang="en-US" sz="1200" dirty="0"/>
              <a:t> – Enables LLMs to specialize in </a:t>
            </a:r>
            <a:r>
              <a:rPr lang="en-US" sz="1200" b="1" dirty="0"/>
              <a:t>new domains</a:t>
            </a:r>
            <a:r>
              <a:rPr lang="en-US" sz="1200" dirty="0"/>
              <a:t> (e.g., legal, medical).</a:t>
            </a:r>
          </a:p>
          <a:p>
            <a:endParaRPr lang="en-US" dirty="0"/>
          </a:p>
        </p:txBody>
      </p:sp>
      <p:sp>
        <p:nvSpPr>
          <p:cNvPr id="4" name="Slide Number Placeholder 3"/>
          <p:cNvSpPr>
            <a:spLocks noGrp="1"/>
          </p:cNvSpPr>
          <p:nvPr>
            <p:ph type="sldNum" sz="quarter" idx="5"/>
          </p:nvPr>
        </p:nvSpPr>
        <p:spPr/>
        <p:txBody>
          <a:bodyPr/>
          <a:lstStyle/>
          <a:p>
            <a:fld id="{C44B8144-2D51-4332-AAC5-C74EEB1EB4F6}" type="slidenum">
              <a:rPr lang="en-US" smtClean="0"/>
              <a:t>15</a:t>
            </a:fld>
            <a:endParaRPr lang="en-US"/>
          </a:p>
        </p:txBody>
      </p:sp>
    </p:spTree>
    <p:extLst>
      <p:ext uri="{BB962C8B-B14F-4D97-AF65-F5344CB8AC3E}">
        <p14:creationId xmlns:p14="http://schemas.microsoft.com/office/powerpoint/2010/main" val="2069627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Lato" panose="020F0502020204030203" pitchFamily="34" charset="0"/>
              </a:rPr>
              <a:t>🔹 </a:t>
            </a:r>
            <a:r>
              <a:rPr lang="en-US" sz="1200" b="1" dirty="0">
                <a:latin typeface="Lato" panose="020F0502020204030203" pitchFamily="34" charset="0"/>
              </a:rPr>
              <a:t>Advantages</a:t>
            </a:r>
            <a:br>
              <a:rPr lang="en-US" sz="1200" dirty="0">
                <a:latin typeface="Lato" panose="020F0502020204030203" pitchFamily="34" charset="0"/>
              </a:rPr>
            </a:br>
            <a:r>
              <a:rPr lang="en-US" sz="1200" dirty="0">
                <a:latin typeface="Lato" panose="020F0502020204030203" pitchFamily="34" charset="0"/>
              </a:rPr>
              <a:t>✅ </a:t>
            </a:r>
            <a:r>
              <a:rPr lang="en-US" sz="1200" b="1" dirty="0">
                <a:latin typeface="Lato" panose="020F0502020204030203" pitchFamily="34" charset="0"/>
              </a:rPr>
              <a:t>More flexible than Prompt Tuning</a:t>
            </a:r>
            <a:r>
              <a:rPr lang="en-US" sz="1200" dirty="0">
                <a:latin typeface="Lato" panose="020F0502020204030203" pitchFamily="34" charset="0"/>
              </a:rPr>
              <a:t> – Works across all layers, not just the input.</a:t>
            </a:r>
            <a:br>
              <a:rPr lang="en-US" sz="1200" dirty="0">
                <a:latin typeface="Lato" panose="020F0502020204030203" pitchFamily="34" charset="0"/>
              </a:rPr>
            </a:br>
            <a:r>
              <a:rPr lang="en-US" sz="1200" dirty="0">
                <a:latin typeface="Lato" panose="020F0502020204030203" pitchFamily="34" charset="0"/>
              </a:rPr>
              <a:t>✅ </a:t>
            </a:r>
            <a:r>
              <a:rPr lang="en-US" sz="1200" b="1" dirty="0">
                <a:latin typeface="Lato" panose="020F0502020204030203" pitchFamily="34" charset="0"/>
              </a:rPr>
              <a:t>Memory-efficient</a:t>
            </a:r>
            <a:r>
              <a:rPr lang="en-US" sz="1200" dirty="0">
                <a:latin typeface="Lato" panose="020F0502020204030203" pitchFamily="34" charset="0"/>
              </a:rPr>
              <a:t> – Requires fewer trainable parameters than full fine-tuning.</a:t>
            </a:r>
            <a:br>
              <a:rPr lang="en-US" sz="1200" dirty="0">
                <a:latin typeface="Lato" panose="020F0502020204030203" pitchFamily="34" charset="0"/>
              </a:rPr>
            </a:br>
            <a:r>
              <a:rPr lang="en-US" sz="1200" dirty="0">
                <a:latin typeface="Lato" panose="020F0502020204030203" pitchFamily="34" charset="0"/>
              </a:rPr>
              <a:t>✅ </a:t>
            </a:r>
            <a:r>
              <a:rPr lang="en-US" sz="1200" b="1" dirty="0">
                <a:latin typeface="Lato" panose="020F0502020204030203" pitchFamily="34" charset="0"/>
              </a:rPr>
              <a:t>Better control over model behavior</a:t>
            </a:r>
            <a:r>
              <a:rPr lang="en-US" sz="1200" dirty="0">
                <a:latin typeface="Lato" panose="020F0502020204030203" pitchFamily="34" charset="0"/>
              </a:rPr>
              <a:t> – Effective for specialized tasks (e.g., summarization, creative writing).</a:t>
            </a:r>
          </a:p>
          <a:p>
            <a:pPr>
              <a:buFont typeface="Arial" panose="020B0604020202020204" pitchFamily="34" charset="0"/>
              <a:buChar char="•"/>
            </a:pPr>
            <a:r>
              <a:rPr lang="en-IN" sz="1200" b="1" dirty="0">
                <a:latin typeface="Lato" panose="020F0502020204030203" pitchFamily="34" charset="0"/>
              </a:rPr>
              <a:t>Fine-Tuning:</a:t>
            </a:r>
            <a:r>
              <a:rPr lang="en-IN" sz="1200" dirty="0">
                <a:latin typeface="Lato" panose="020F0502020204030203" pitchFamily="34" charset="0"/>
              </a:rPr>
              <a:t> Changes all parameters.</a:t>
            </a:r>
          </a:p>
          <a:p>
            <a:pPr>
              <a:buFont typeface="Arial" panose="020B0604020202020204" pitchFamily="34" charset="0"/>
              <a:buChar char="•"/>
            </a:pPr>
            <a:r>
              <a:rPr lang="en-IN" sz="1200" b="1" dirty="0">
                <a:latin typeface="Lato" panose="020F0502020204030203" pitchFamily="34" charset="0"/>
              </a:rPr>
              <a:t>Prefix Tuning:</a:t>
            </a:r>
            <a:r>
              <a:rPr lang="en-IN" sz="1200" dirty="0">
                <a:latin typeface="Lato" panose="020F0502020204030203" pitchFamily="34" charset="0"/>
              </a:rPr>
              <a:t> </a:t>
            </a:r>
            <a:r>
              <a:rPr lang="en-IN" sz="1200" b="1" dirty="0">
                <a:latin typeface="Lato" panose="020F0502020204030203" pitchFamily="34" charset="0"/>
              </a:rPr>
              <a:t>Only optimizes small trainable embeddings added to each layer</a:t>
            </a:r>
            <a:r>
              <a:rPr lang="en-IN" sz="1200" dirty="0">
                <a:latin typeface="Lato" panose="020F0502020204030203" pitchFamily="34" charset="0"/>
              </a:rPr>
              <a:t>.</a:t>
            </a:r>
          </a:p>
          <a:p>
            <a:endParaRPr lang="en-US" dirty="0"/>
          </a:p>
        </p:txBody>
      </p:sp>
      <p:sp>
        <p:nvSpPr>
          <p:cNvPr id="4" name="Slide Number Placeholder 3"/>
          <p:cNvSpPr>
            <a:spLocks noGrp="1"/>
          </p:cNvSpPr>
          <p:nvPr>
            <p:ph type="sldNum" sz="quarter" idx="5"/>
          </p:nvPr>
        </p:nvSpPr>
        <p:spPr/>
        <p:txBody>
          <a:bodyPr/>
          <a:lstStyle/>
          <a:p>
            <a:fld id="{C44B8144-2D51-4332-AAC5-C74EEB1EB4F6}" type="slidenum">
              <a:rPr lang="en-US" smtClean="0"/>
              <a:t>16</a:t>
            </a:fld>
            <a:endParaRPr lang="en-US"/>
          </a:p>
        </p:txBody>
      </p:sp>
    </p:spTree>
    <p:extLst>
      <p:ext uri="{BB962C8B-B14F-4D97-AF65-F5344CB8AC3E}">
        <p14:creationId xmlns:p14="http://schemas.microsoft.com/office/powerpoint/2010/main" val="15190599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4B8144-2D51-4332-AAC5-C74EEB1EB4F6}" type="slidenum">
              <a:rPr lang="en-US" smtClean="0"/>
              <a:t>18</a:t>
            </a:fld>
            <a:endParaRPr lang="en-US"/>
          </a:p>
        </p:txBody>
      </p:sp>
    </p:spTree>
    <p:extLst>
      <p:ext uri="{BB962C8B-B14F-4D97-AF65-F5344CB8AC3E}">
        <p14:creationId xmlns:p14="http://schemas.microsoft.com/office/powerpoint/2010/main" val="35557303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4B8144-2D51-4332-AAC5-C74EEB1EB4F6}" type="slidenum">
              <a:rPr lang="en-US" smtClean="0"/>
              <a:t>21</a:t>
            </a:fld>
            <a:endParaRPr lang="en-US"/>
          </a:p>
        </p:txBody>
      </p:sp>
    </p:spTree>
    <p:extLst>
      <p:ext uri="{BB962C8B-B14F-4D97-AF65-F5344CB8AC3E}">
        <p14:creationId xmlns:p14="http://schemas.microsoft.com/office/powerpoint/2010/main" val="4110420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4B8144-2D51-4332-AAC5-C74EEB1EB4F6}" type="slidenum">
              <a:rPr lang="en-US" smtClean="0"/>
              <a:t>22</a:t>
            </a:fld>
            <a:endParaRPr lang="en-US"/>
          </a:p>
        </p:txBody>
      </p:sp>
    </p:spTree>
    <p:extLst>
      <p:ext uri="{BB962C8B-B14F-4D97-AF65-F5344CB8AC3E}">
        <p14:creationId xmlns:p14="http://schemas.microsoft.com/office/powerpoint/2010/main" val="774009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https://research.google/blog/mixture-of-experts-with-expert-choice-routing/</a:t>
            </a:r>
          </a:p>
        </p:txBody>
      </p:sp>
      <p:sp>
        <p:nvSpPr>
          <p:cNvPr id="4" name="Slide Number Placeholder 3"/>
          <p:cNvSpPr>
            <a:spLocks noGrp="1"/>
          </p:cNvSpPr>
          <p:nvPr>
            <p:ph type="sldNum" sz="quarter" idx="5"/>
          </p:nvPr>
        </p:nvSpPr>
        <p:spPr/>
        <p:txBody>
          <a:bodyPr/>
          <a:lstStyle/>
          <a:p>
            <a:fld id="{C44B8144-2D51-4332-AAC5-C74EEB1EB4F6}" type="slidenum">
              <a:rPr lang="en-US" smtClean="0"/>
              <a:t>25</a:t>
            </a:fld>
            <a:endParaRPr lang="en-US"/>
          </a:p>
        </p:txBody>
      </p:sp>
    </p:spTree>
    <p:extLst>
      <p:ext uri="{BB962C8B-B14F-4D97-AF65-F5344CB8AC3E}">
        <p14:creationId xmlns:p14="http://schemas.microsoft.com/office/powerpoint/2010/main" val="1185574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4B8144-2D51-4332-AAC5-C74EEB1EB4F6}" type="slidenum">
              <a:rPr lang="en-US" smtClean="0"/>
              <a:t>28</a:t>
            </a:fld>
            <a:endParaRPr lang="en-US"/>
          </a:p>
        </p:txBody>
      </p:sp>
    </p:spTree>
    <p:extLst>
      <p:ext uri="{BB962C8B-B14F-4D97-AF65-F5344CB8AC3E}">
        <p14:creationId xmlns:p14="http://schemas.microsoft.com/office/powerpoint/2010/main" val="36511923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https://blog.adyog.com/2025/02/01/how-deepseek-r1-was-built-architecture-and-training-explained/?utm_source=chatgpt.com</a:t>
            </a:r>
          </a:p>
          <a:p>
            <a:r>
              <a:rPr lang="en-IN" dirty="0"/>
              <a:t>https://www.vellum.ai/blog/the-training-of-deepseek-r1-and-ways-to-use-it?utm_source=chatgpt.com</a:t>
            </a:r>
          </a:p>
          <a:p>
            <a:r>
              <a:rPr lang="en-IN" dirty="0"/>
              <a:t>https://aipapersacademy.com/deepseek-r1/?utm_source=chatgpt.com</a:t>
            </a:r>
          </a:p>
          <a:p>
            <a:r>
              <a:rPr lang="en-IN" dirty="0"/>
              <a:t>https://github.com/deepseek-ai/DeepSeek-R1?utm_source=chatgpt.com</a:t>
            </a:r>
          </a:p>
          <a:p>
            <a:r>
              <a:rPr lang="en-IN" dirty="0"/>
              <a:t>https://www.geeky-gadgets.com/the-story-of-deepseek-r1/?utm_source=chatgpt.com</a:t>
            </a:r>
          </a:p>
        </p:txBody>
      </p:sp>
      <p:sp>
        <p:nvSpPr>
          <p:cNvPr id="4" name="Slide Number Placeholder 3"/>
          <p:cNvSpPr>
            <a:spLocks noGrp="1"/>
          </p:cNvSpPr>
          <p:nvPr>
            <p:ph type="sldNum" sz="quarter" idx="5"/>
          </p:nvPr>
        </p:nvSpPr>
        <p:spPr/>
        <p:txBody>
          <a:bodyPr/>
          <a:lstStyle/>
          <a:p>
            <a:fld id="{144421CB-180F-46CA-8050-BB5FBCFDC673}" type="slidenum">
              <a:rPr lang="en-IN" smtClean="0"/>
              <a:t>29</a:t>
            </a:fld>
            <a:endParaRPr lang="en-IN"/>
          </a:p>
        </p:txBody>
      </p:sp>
    </p:spTree>
    <p:extLst>
      <p:ext uri="{BB962C8B-B14F-4D97-AF65-F5344CB8AC3E}">
        <p14:creationId xmlns:p14="http://schemas.microsoft.com/office/powerpoint/2010/main" val="10492607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4B8144-2D51-4332-AAC5-C74EEB1EB4F6}" type="slidenum">
              <a:rPr lang="en-US" smtClean="0"/>
              <a:t>30</a:t>
            </a:fld>
            <a:endParaRPr lang="en-US"/>
          </a:p>
        </p:txBody>
      </p:sp>
    </p:spTree>
    <p:extLst>
      <p:ext uri="{BB962C8B-B14F-4D97-AF65-F5344CB8AC3E}">
        <p14:creationId xmlns:p14="http://schemas.microsoft.com/office/powerpoint/2010/main" val="10536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4B8144-2D51-4332-AAC5-C74EEB1EB4F6}" type="slidenum">
              <a:rPr lang="en-US" smtClean="0"/>
              <a:t>32</a:t>
            </a:fld>
            <a:endParaRPr lang="en-US"/>
          </a:p>
        </p:txBody>
      </p:sp>
    </p:spTree>
    <p:extLst>
      <p:ext uri="{BB962C8B-B14F-4D97-AF65-F5344CB8AC3E}">
        <p14:creationId xmlns:p14="http://schemas.microsoft.com/office/powerpoint/2010/main" val="2991181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4B8144-2D51-4332-AAC5-C74EEB1EB4F6}" type="slidenum">
              <a:rPr lang="en-US" smtClean="0"/>
              <a:t>2</a:t>
            </a:fld>
            <a:endParaRPr lang="en-US"/>
          </a:p>
        </p:txBody>
      </p:sp>
    </p:spTree>
    <p:extLst>
      <p:ext uri="{BB962C8B-B14F-4D97-AF65-F5344CB8AC3E}">
        <p14:creationId xmlns:p14="http://schemas.microsoft.com/office/powerpoint/2010/main" val="1620749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https://www.tensorops.ai/post/what-is-mixture-of-experts-llm#viewer-3pq61216</a:t>
            </a:r>
          </a:p>
        </p:txBody>
      </p:sp>
      <p:sp>
        <p:nvSpPr>
          <p:cNvPr id="4" name="Slide Number Placeholder 3"/>
          <p:cNvSpPr>
            <a:spLocks noGrp="1"/>
          </p:cNvSpPr>
          <p:nvPr>
            <p:ph type="sldNum" sz="quarter" idx="5"/>
          </p:nvPr>
        </p:nvSpPr>
        <p:spPr/>
        <p:txBody>
          <a:bodyPr/>
          <a:lstStyle/>
          <a:p>
            <a:fld id="{C44B8144-2D51-4332-AAC5-C74EEB1EB4F6}" type="slidenum">
              <a:rPr lang="en-US" smtClean="0"/>
              <a:t>33</a:t>
            </a:fld>
            <a:endParaRPr lang="en-US"/>
          </a:p>
        </p:txBody>
      </p:sp>
    </p:spTree>
    <p:extLst>
      <p:ext uri="{BB962C8B-B14F-4D97-AF65-F5344CB8AC3E}">
        <p14:creationId xmlns:p14="http://schemas.microsoft.com/office/powerpoint/2010/main" val="17219671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74747"/>
                </a:solidFill>
                <a:effectLst/>
                <a:latin typeface="Inter"/>
              </a:rPr>
              <a:t>Initial training follows a </a:t>
            </a:r>
            <a:r>
              <a:rPr lang="en-US" b="1" i="0" dirty="0">
                <a:solidFill>
                  <a:srgbClr val="474747"/>
                </a:solidFill>
                <a:effectLst/>
                <a:latin typeface="Inter"/>
              </a:rPr>
              <a:t>two-phase approach</a:t>
            </a:r>
            <a:r>
              <a:rPr lang="en-US" b="0" i="0" dirty="0">
                <a:solidFill>
                  <a:srgbClr val="474747"/>
                </a:solidFill>
                <a:effectLst/>
                <a:latin typeface="Inter"/>
              </a:rPr>
              <a:t>:</a:t>
            </a:r>
          </a:p>
          <a:p>
            <a:pPr algn="l">
              <a:buFont typeface="+mj-lt"/>
              <a:buAutoNum type="arabicPeriod"/>
            </a:pPr>
            <a:r>
              <a:rPr lang="en-US" b="1" i="0" dirty="0">
                <a:solidFill>
                  <a:srgbClr val="474747"/>
                </a:solidFill>
                <a:effectLst/>
                <a:latin typeface="Inter"/>
              </a:rPr>
              <a:t>Cold Start Phase</a:t>
            </a:r>
            <a:r>
              <a:rPr lang="en-US" b="0" i="0" dirty="0">
                <a:solidFill>
                  <a:srgbClr val="474747"/>
                </a:solidFill>
                <a:effectLst/>
                <a:latin typeface="Inter"/>
              </a:rPr>
              <a:t> (2 weeks):</a:t>
            </a:r>
          </a:p>
          <a:p>
            <a:pPr marL="742950" lvl="1" indent="-285750" algn="l">
              <a:buFont typeface="+mj-lt"/>
              <a:buAutoNum type="arabicPeriod"/>
            </a:pPr>
            <a:r>
              <a:rPr lang="en-US" b="0" i="0" dirty="0">
                <a:solidFill>
                  <a:srgbClr val="474747"/>
                </a:solidFill>
                <a:effectLst/>
                <a:latin typeface="Inter"/>
              </a:rPr>
              <a:t>Basic language comprehension training.</a:t>
            </a:r>
          </a:p>
          <a:p>
            <a:pPr marL="742950" lvl="1" indent="-285750" algn="l">
              <a:buFont typeface="+mj-lt"/>
              <a:buAutoNum type="arabicPeriod"/>
            </a:pPr>
            <a:r>
              <a:rPr lang="en-US" b="0" i="0" dirty="0">
                <a:solidFill>
                  <a:srgbClr val="474747"/>
                </a:solidFill>
                <a:effectLst/>
                <a:latin typeface="Inter"/>
              </a:rPr>
              <a:t>Minimal supervised fine-tuning (~1% of standard approaches).</a:t>
            </a:r>
          </a:p>
          <a:p>
            <a:pPr algn="l">
              <a:buFont typeface="+mj-lt"/>
              <a:buAutoNum type="arabicPeriod"/>
            </a:pPr>
            <a:r>
              <a:rPr lang="en-US" b="1" i="0" dirty="0">
                <a:solidFill>
                  <a:srgbClr val="474747"/>
                </a:solidFill>
                <a:effectLst/>
                <a:latin typeface="Inter"/>
              </a:rPr>
              <a:t>Reinforcement Learning Phase</a:t>
            </a:r>
            <a:r>
              <a:rPr lang="en-US" b="0" i="0" dirty="0">
                <a:solidFill>
                  <a:srgbClr val="474747"/>
                </a:solidFill>
                <a:effectLst/>
                <a:latin typeface="Inter"/>
              </a:rPr>
              <a:t> (8 weeks):</a:t>
            </a:r>
          </a:p>
          <a:p>
            <a:pPr marL="742950" lvl="1" indent="-285750" algn="l">
              <a:buFont typeface="+mj-lt"/>
              <a:buAutoNum type="arabicPeriod"/>
            </a:pPr>
            <a:r>
              <a:rPr lang="en-US" b="0" i="0" dirty="0">
                <a:solidFill>
                  <a:srgbClr val="474747"/>
                </a:solidFill>
                <a:effectLst/>
                <a:latin typeface="Inter"/>
              </a:rPr>
              <a:t>Self-improvement through trial and error.</a:t>
            </a:r>
          </a:p>
          <a:p>
            <a:pPr marL="742950" lvl="1" indent="-285750" algn="l">
              <a:buFont typeface="+mj-lt"/>
              <a:buAutoNum type="arabicPeriod"/>
            </a:pPr>
            <a:r>
              <a:rPr lang="en-US" b="0" i="0" dirty="0">
                <a:solidFill>
                  <a:srgbClr val="474747"/>
                </a:solidFill>
                <a:effectLst/>
                <a:latin typeface="Inter"/>
              </a:rPr>
              <a:t>Adaptation of reasoning strategies.</a:t>
            </a:r>
          </a:p>
          <a:p>
            <a:endParaRPr lang="en-US" dirty="0"/>
          </a:p>
        </p:txBody>
      </p:sp>
      <p:sp>
        <p:nvSpPr>
          <p:cNvPr id="4" name="Slide Number Placeholder 3"/>
          <p:cNvSpPr>
            <a:spLocks noGrp="1"/>
          </p:cNvSpPr>
          <p:nvPr>
            <p:ph type="sldNum" sz="quarter" idx="5"/>
          </p:nvPr>
        </p:nvSpPr>
        <p:spPr/>
        <p:txBody>
          <a:bodyPr/>
          <a:lstStyle/>
          <a:p>
            <a:fld id="{C44B8144-2D51-4332-AAC5-C74EEB1EB4F6}" type="slidenum">
              <a:rPr lang="en-US" smtClean="0"/>
              <a:t>39</a:t>
            </a:fld>
            <a:endParaRPr lang="en-US"/>
          </a:p>
        </p:txBody>
      </p:sp>
    </p:spTree>
    <p:extLst>
      <p:ext uri="{BB962C8B-B14F-4D97-AF65-F5344CB8AC3E}">
        <p14:creationId xmlns:p14="http://schemas.microsoft.com/office/powerpoint/2010/main" val="481225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https://medium.com/towards-data-science/graph-based-prompting-and-reasoning-with-language-models-d6acbcd6b3d8</a:t>
            </a:r>
          </a:p>
        </p:txBody>
      </p:sp>
      <p:sp>
        <p:nvSpPr>
          <p:cNvPr id="4" name="Slide Number Placeholder 3"/>
          <p:cNvSpPr>
            <a:spLocks noGrp="1"/>
          </p:cNvSpPr>
          <p:nvPr>
            <p:ph type="sldNum" sz="quarter" idx="5"/>
          </p:nvPr>
        </p:nvSpPr>
        <p:spPr/>
        <p:txBody>
          <a:bodyPr/>
          <a:lstStyle/>
          <a:p>
            <a:fld id="{C44B8144-2D51-4332-AAC5-C74EEB1EB4F6}" type="slidenum">
              <a:rPr lang="en-US" smtClean="0"/>
              <a:t>43</a:t>
            </a:fld>
            <a:endParaRPr lang="en-US"/>
          </a:p>
        </p:txBody>
      </p:sp>
    </p:spTree>
    <p:extLst>
      <p:ext uri="{BB962C8B-B14F-4D97-AF65-F5344CB8AC3E}">
        <p14:creationId xmlns:p14="http://schemas.microsoft.com/office/powerpoint/2010/main" val="562295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4B8144-2D51-4332-AAC5-C74EEB1EB4F6}" type="slidenum">
              <a:rPr lang="en-US" smtClean="0"/>
              <a:t>4</a:t>
            </a:fld>
            <a:endParaRPr lang="en-US"/>
          </a:p>
        </p:txBody>
      </p:sp>
    </p:spTree>
    <p:extLst>
      <p:ext uri="{BB962C8B-B14F-4D97-AF65-F5344CB8AC3E}">
        <p14:creationId xmlns:p14="http://schemas.microsoft.com/office/powerpoint/2010/main" val="611125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800"/>
              </a:spcAft>
            </a:pPr>
            <a:r>
              <a:rPr lang="en-US" sz="1800" dirty="0">
                <a:effectLst/>
                <a:latin typeface="Lato" panose="020F0502020204030203" pitchFamily="34" charset="0"/>
              </a:rPr>
              <a:t>Here’s how it works, step by step:</a:t>
            </a:r>
          </a:p>
          <a:p>
            <a:pPr lvl="1" fontAlgn="ctr">
              <a:spcBef>
                <a:spcPts val="0"/>
              </a:spcBef>
              <a:spcAft>
                <a:spcPts val="800"/>
              </a:spcAft>
              <a:buFont typeface="+mj-lt"/>
              <a:buAutoNum type="arabicPeriod"/>
            </a:pPr>
            <a:r>
              <a:rPr lang="en-US" sz="1800" b="1" i="0" dirty="0">
                <a:effectLst/>
                <a:latin typeface="Lato" panose="020F0502020204030203" pitchFamily="34" charset="0"/>
              </a:rPr>
              <a:t>Start with characters as the initial vocabulary</a:t>
            </a:r>
            <a:r>
              <a:rPr lang="en-US" sz="1800" b="0" i="0" dirty="0">
                <a:effectLst/>
                <a:latin typeface="Lato" panose="020F0502020204030203" pitchFamily="34" charset="0"/>
              </a:rPr>
              <a:t>: Treat </a:t>
            </a:r>
            <a:r>
              <a:rPr lang="en-US" sz="1800" b="1" i="0" dirty="0">
                <a:effectLst/>
                <a:latin typeface="Lato" panose="020F0502020204030203" pitchFamily="34" charset="0"/>
              </a:rPr>
              <a:t>each character</a:t>
            </a:r>
            <a:r>
              <a:rPr lang="en-US" sz="1800" b="0" i="0" dirty="0">
                <a:effectLst/>
                <a:latin typeface="Lato" panose="020F0502020204030203" pitchFamily="34" charset="0"/>
              </a:rPr>
              <a:t> in the text as a </a:t>
            </a:r>
            <a:r>
              <a:rPr lang="en-US" sz="1800" b="1" i="0" dirty="0">
                <a:effectLst/>
                <a:latin typeface="Lato" panose="020F0502020204030203" pitchFamily="34" charset="0"/>
              </a:rPr>
              <a:t>separate</a:t>
            </a:r>
            <a:r>
              <a:rPr lang="en-US" sz="1800" b="0" i="0" dirty="0">
                <a:effectLst/>
                <a:latin typeface="Lato" panose="020F0502020204030203" pitchFamily="34" charset="0"/>
              </a:rPr>
              <a:t> token.</a:t>
            </a:r>
          </a:p>
          <a:p>
            <a:pPr lvl="1" fontAlgn="ctr">
              <a:spcBef>
                <a:spcPts val="0"/>
              </a:spcBef>
              <a:spcAft>
                <a:spcPts val="800"/>
              </a:spcAft>
              <a:buFont typeface="+mj-lt"/>
              <a:buAutoNum type="arabicPeriod"/>
            </a:pPr>
            <a:r>
              <a:rPr lang="en-US" sz="1800" b="1" i="0" dirty="0">
                <a:effectLst/>
                <a:latin typeface="Lato" panose="020F0502020204030203" pitchFamily="34" charset="0"/>
              </a:rPr>
              <a:t>Identify the most frequent pairs of tokens</a:t>
            </a:r>
            <a:r>
              <a:rPr lang="en-US" sz="1800" b="0" i="0" dirty="0">
                <a:effectLst/>
                <a:latin typeface="Lato" panose="020F0502020204030203" pitchFamily="34" charset="0"/>
              </a:rPr>
              <a:t>: Scan the corpus to f</a:t>
            </a:r>
            <a:r>
              <a:rPr lang="en-US" sz="1800" b="1" i="0" dirty="0">
                <a:effectLst/>
                <a:latin typeface="Lato" panose="020F0502020204030203" pitchFamily="34" charset="0"/>
              </a:rPr>
              <a:t>ind</a:t>
            </a:r>
            <a:r>
              <a:rPr lang="en-US" sz="1800" b="0" i="0" dirty="0">
                <a:effectLst/>
                <a:latin typeface="Lato" panose="020F0502020204030203" pitchFamily="34" charset="0"/>
              </a:rPr>
              <a:t> the </a:t>
            </a:r>
            <a:r>
              <a:rPr lang="en-US" sz="1800" b="1" i="0" dirty="0">
                <a:effectLst/>
                <a:latin typeface="Lato" panose="020F0502020204030203" pitchFamily="34" charset="0"/>
              </a:rPr>
              <a:t>pair of tokens</a:t>
            </a:r>
            <a:r>
              <a:rPr lang="en-US" sz="1800" b="0" i="0" dirty="0">
                <a:effectLst/>
                <a:latin typeface="Lato" panose="020F0502020204030203" pitchFamily="34" charset="0"/>
              </a:rPr>
              <a:t> (characters or </a:t>
            </a:r>
            <a:r>
              <a:rPr lang="en-US" sz="1800" b="0" i="0" dirty="0" err="1">
                <a:effectLst/>
                <a:latin typeface="Lato" panose="020F0502020204030203" pitchFamily="34" charset="0"/>
              </a:rPr>
              <a:t>subwords</a:t>
            </a:r>
            <a:r>
              <a:rPr lang="en-US" sz="1800" b="0" i="0" dirty="0">
                <a:effectLst/>
                <a:latin typeface="Lato" panose="020F0502020204030203" pitchFamily="34" charset="0"/>
              </a:rPr>
              <a:t>) that appears together most frequently.</a:t>
            </a:r>
          </a:p>
          <a:p>
            <a:pPr lvl="1" fontAlgn="ctr">
              <a:spcBef>
                <a:spcPts val="0"/>
              </a:spcBef>
              <a:spcAft>
                <a:spcPts val="800"/>
              </a:spcAft>
              <a:buFont typeface="+mj-lt"/>
              <a:buAutoNum type="arabicPeriod"/>
            </a:pPr>
            <a:r>
              <a:rPr lang="en-US" sz="1800" b="1" i="0" dirty="0">
                <a:effectLst/>
                <a:latin typeface="Lato" panose="020F0502020204030203" pitchFamily="34" charset="0"/>
              </a:rPr>
              <a:t>Merge the most frequent pair</a:t>
            </a:r>
            <a:r>
              <a:rPr lang="en-US" sz="1800" b="0" i="0" dirty="0">
                <a:effectLst/>
                <a:latin typeface="Lato" panose="020F0502020204030203" pitchFamily="34" charset="0"/>
              </a:rPr>
              <a:t>: Replace all </a:t>
            </a:r>
            <a:r>
              <a:rPr lang="en-US" sz="1800" b="1" i="0" dirty="0">
                <a:effectLst/>
                <a:latin typeface="Lato" panose="020F0502020204030203" pitchFamily="34" charset="0"/>
              </a:rPr>
              <a:t>occurrences of this pair with a single new token</a:t>
            </a:r>
            <a:r>
              <a:rPr lang="en-US" sz="1800" b="0" i="0" dirty="0">
                <a:effectLst/>
                <a:latin typeface="Lato" panose="020F0502020204030203" pitchFamily="34" charset="0"/>
              </a:rPr>
              <a:t>, effectively creating a </a:t>
            </a:r>
            <a:r>
              <a:rPr lang="en-US" sz="1800" b="0" i="0" dirty="0" err="1">
                <a:effectLst/>
                <a:latin typeface="Lato" panose="020F0502020204030203" pitchFamily="34" charset="0"/>
              </a:rPr>
              <a:t>subword</a:t>
            </a:r>
            <a:r>
              <a:rPr lang="en-US" sz="1800" b="0" i="0" dirty="0">
                <a:effectLst/>
                <a:latin typeface="Lato" panose="020F0502020204030203" pitchFamily="34" charset="0"/>
              </a:rPr>
              <a:t> unit.</a:t>
            </a:r>
          </a:p>
          <a:p>
            <a:pPr lvl="1" fontAlgn="ctr">
              <a:spcBef>
                <a:spcPts val="0"/>
              </a:spcBef>
              <a:spcAft>
                <a:spcPts val="800"/>
              </a:spcAft>
              <a:buFont typeface="+mj-lt"/>
              <a:buAutoNum type="arabicPeriod"/>
            </a:pPr>
            <a:r>
              <a:rPr lang="en-US" sz="1800" b="1" i="0" dirty="0">
                <a:effectLst/>
                <a:latin typeface="Lato" panose="020F0502020204030203" pitchFamily="34" charset="0"/>
              </a:rPr>
              <a:t>Repeat</a:t>
            </a:r>
            <a:r>
              <a:rPr lang="en-US" sz="1800" b="0" i="0" dirty="0">
                <a:effectLst/>
                <a:latin typeface="Lato" panose="020F0502020204030203" pitchFamily="34" charset="0"/>
              </a:rPr>
              <a:t>: </a:t>
            </a:r>
            <a:r>
              <a:rPr lang="en-US" sz="1800" b="1" i="0" dirty="0">
                <a:effectLst/>
                <a:latin typeface="Lato" panose="020F0502020204030203" pitchFamily="34" charset="0"/>
              </a:rPr>
              <a:t>Continue merging the</a:t>
            </a:r>
            <a:r>
              <a:rPr lang="en-US" sz="1800" b="0" i="0" dirty="0">
                <a:effectLst/>
                <a:latin typeface="Lato" panose="020F0502020204030203" pitchFamily="34" charset="0"/>
              </a:rPr>
              <a:t> most </a:t>
            </a:r>
            <a:r>
              <a:rPr lang="en-US" sz="1800" b="1" i="0" dirty="0">
                <a:effectLst/>
                <a:latin typeface="Lato" panose="020F0502020204030203" pitchFamily="34" charset="0"/>
              </a:rPr>
              <a:t>frequent pairs</a:t>
            </a:r>
            <a:r>
              <a:rPr lang="en-US" sz="1800" b="0" i="0" dirty="0">
                <a:effectLst/>
                <a:latin typeface="Lato" panose="020F0502020204030203" pitchFamily="34" charset="0"/>
              </a:rPr>
              <a:t> until </a:t>
            </a:r>
            <a:r>
              <a:rPr lang="en-US" sz="1800" b="1" i="0" dirty="0">
                <a:effectLst/>
                <a:latin typeface="Lato" panose="020F0502020204030203" pitchFamily="34" charset="0"/>
              </a:rPr>
              <a:t>reaching a specified vocabulary size or until the pairs no longer occur frequently</a:t>
            </a:r>
            <a:r>
              <a:rPr lang="en-US" sz="1800" b="0" i="0" dirty="0">
                <a:effectLst/>
                <a:latin typeface="Lato" panose="020F0502020204030203" pitchFamily="34" charset="0"/>
              </a:rPr>
              <a:t> enough to justify merging.</a:t>
            </a:r>
          </a:p>
          <a:p>
            <a:endParaRPr lang="en-US" dirty="0"/>
          </a:p>
        </p:txBody>
      </p:sp>
      <p:sp>
        <p:nvSpPr>
          <p:cNvPr id="4" name="Slide Number Placeholder 3"/>
          <p:cNvSpPr>
            <a:spLocks noGrp="1"/>
          </p:cNvSpPr>
          <p:nvPr>
            <p:ph type="sldNum" sz="quarter" idx="5"/>
          </p:nvPr>
        </p:nvSpPr>
        <p:spPr/>
        <p:txBody>
          <a:bodyPr/>
          <a:lstStyle/>
          <a:p>
            <a:fld id="{C44B8144-2D51-4332-AAC5-C74EEB1EB4F6}" type="slidenum">
              <a:rPr lang="en-US" smtClean="0"/>
              <a:t>6</a:t>
            </a:fld>
            <a:endParaRPr lang="en-US"/>
          </a:p>
        </p:txBody>
      </p:sp>
    </p:spTree>
    <p:extLst>
      <p:ext uri="{BB962C8B-B14F-4D97-AF65-F5344CB8AC3E}">
        <p14:creationId xmlns:p14="http://schemas.microsoft.com/office/powerpoint/2010/main" val="1987603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4B8144-2D51-4332-AAC5-C74EEB1EB4F6}" type="slidenum">
              <a:rPr lang="en-US" smtClean="0"/>
              <a:t>9</a:t>
            </a:fld>
            <a:endParaRPr lang="en-US"/>
          </a:p>
        </p:txBody>
      </p:sp>
    </p:spTree>
    <p:extLst>
      <p:ext uri="{BB962C8B-B14F-4D97-AF65-F5344CB8AC3E}">
        <p14:creationId xmlns:p14="http://schemas.microsoft.com/office/powerpoint/2010/main" val="610637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r>
              <a:rPr lang="en-US" sz="1400" b="1" i="0" dirty="0">
                <a:effectLst/>
                <a:latin typeface="Lato" panose="020F0502020204030203" pitchFamily="34" charset="0"/>
                <a:ea typeface="Calibri" panose="020F0502020204030204" pitchFamily="34" charset="0"/>
                <a:cs typeface="Calibri" panose="020F0502020204030204" pitchFamily="34" charset="0"/>
              </a:rPr>
              <a:t>Graph of Thoughts (</a:t>
            </a:r>
            <a:r>
              <a:rPr lang="en-US" sz="1400" b="1" i="0" dirty="0" err="1">
                <a:effectLst/>
                <a:latin typeface="Lato" panose="020F0502020204030203" pitchFamily="34" charset="0"/>
                <a:ea typeface="Calibri" panose="020F0502020204030204" pitchFamily="34" charset="0"/>
                <a:cs typeface="Calibri" panose="020F0502020204030204" pitchFamily="34" charset="0"/>
              </a:rPr>
              <a:t>GoT</a:t>
            </a:r>
            <a:r>
              <a:rPr lang="en-US" sz="1400" b="1" i="0" dirty="0">
                <a:effectLst/>
                <a:latin typeface="Lato" panose="020F0502020204030203" pitchFamily="34" charset="0"/>
                <a:ea typeface="Calibri" panose="020F0502020204030204" pitchFamily="34" charset="0"/>
                <a:cs typeface="Calibri" panose="020F0502020204030204" pitchFamily="34" charset="0"/>
              </a:rPr>
              <a:t>) </a:t>
            </a:r>
            <a:r>
              <a:rPr lang="en-US" sz="1400" b="0" i="0" dirty="0">
                <a:effectLst/>
                <a:latin typeface="Lato" panose="020F0502020204030203" pitchFamily="34" charset="0"/>
                <a:ea typeface="Calibri" panose="020F0502020204030204" pitchFamily="34" charset="0"/>
                <a:cs typeface="Calibri" panose="020F0502020204030204" pitchFamily="34" charset="0"/>
              </a:rPr>
              <a:t>is a new framework enhancing prompting capabilities in large language models (LLMs) like GPT-3. </a:t>
            </a:r>
          </a:p>
          <a:p>
            <a:r>
              <a:rPr lang="en-US" sz="1400" b="0" i="0" dirty="0">
                <a:effectLst/>
                <a:latin typeface="Lato" panose="020F0502020204030203" pitchFamily="34" charset="0"/>
                <a:ea typeface="Calibri" panose="020F0502020204030204" pitchFamily="34" charset="0"/>
                <a:cs typeface="Calibri" panose="020F0502020204030204" pitchFamily="34" charset="0"/>
              </a:rPr>
              <a:t>In </a:t>
            </a:r>
            <a:r>
              <a:rPr lang="en-US" sz="1400" b="0" i="0" dirty="0" err="1">
                <a:effectLst/>
                <a:latin typeface="Lato" panose="020F0502020204030203" pitchFamily="34" charset="0"/>
                <a:ea typeface="Calibri" panose="020F0502020204030204" pitchFamily="34" charset="0"/>
                <a:cs typeface="Calibri" panose="020F0502020204030204" pitchFamily="34" charset="0"/>
              </a:rPr>
              <a:t>GoT</a:t>
            </a:r>
            <a:r>
              <a:rPr lang="en-US" sz="1400" b="0" i="0" dirty="0">
                <a:effectLst/>
                <a:latin typeface="Lato" panose="020F0502020204030203" pitchFamily="34" charset="0"/>
                <a:ea typeface="Calibri" panose="020F0502020204030204" pitchFamily="34" charset="0"/>
                <a:cs typeface="Calibri" panose="020F0502020204030204" pitchFamily="34" charset="0"/>
              </a:rPr>
              <a:t>, </a:t>
            </a:r>
            <a:r>
              <a:rPr lang="en-US" sz="1400" b="1" i="0" dirty="0">
                <a:effectLst/>
                <a:latin typeface="Lato" panose="020F0502020204030203" pitchFamily="34" charset="0"/>
                <a:ea typeface="Calibri" panose="020F0502020204030204" pitchFamily="34" charset="0"/>
                <a:cs typeface="Calibri" panose="020F0502020204030204" pitchFamily="34" charset="0"/>
              </a:rPr>
              <a:t>the reasoning process is modeled as a graph</a:t>
            </a:r>
            <a:r>
              <a:rPr lang="en-US" sz="1400" b="0" i="0" dirty="0">
                <a:effectLst/>
                <a:latin typeface="Lato" panose="020F0502020204030203" pitchFamily="34" charset="0"/>
                <a:ea typeface="Calibri" panose="020F0502020204030204" pitchFamily="34" charset="0"/>
                <a:cs typeface="Calibri" panose="020F0502020204030204" pitchFamily="34" charset="0"/>
              </a:rPr>
              <a:t>, with vertices representing LLM “thoughts” or intermediate solutions and edges indicating dependencies between them.</a:t>
            </a:r>
          </a:p>
          <a:p>
            <a:r>
              <a:rPr lang="en-US" sz="1400" b="0" i="0" dirty="0">
                <a:effectLst/>
                <a:latin typeface="Lato" panose="020F0502020204030203" pitchFamily="34" charset="0"/>
                <a:ea typeface="Calibri" panose="020F0502020204030204" pitchFamily="34" charset="0"/>
                <a:cs typeface="Calibri" panose="020F0502020204030204" pitchFamily="34" charset="0"/>
              </a:rPr>
              <a:t> This allows for innovative combinations and transformations of thoughts, such as </a:t>
            </a:r>
            <a:r>
              <a:rPr lang="en-US" sz="1400" b="1" i="0" dirty="0">
                <a:effectLst/>
                <a:latin typeface="Lato" panose="020F0502020204030203" pitchFamily="34" charset="0"/>
                <a:ea typeface="Calibri" panose="020F0502020204030204" pitchFamily="34" charset="0"/>
                <a:cs typeface="Calibri" panose="020F0502020204030204" pitchFamily="34" charset="0"/>
              </a:rPr>
              <a:t>aggregating the best ideas and refining them through feedback loops, providing finer-grained control over reasoning chains </a:t>
            </a:r>
            <a:r>
              <a:rPr lang="en-US" sz="1400" b="0" i="0" dirty="0">
                <a:effectLst/>
                <a:latin typeface="Lato" panose="020F0502020204030203" pitchFamily="34" charset="0"/>
                <a:ea typeface="Calibri" panose="020F0502020204030204" pitchFamily="34" charset="0"/>
                <a:cs typeface="Calibri" panose="020F0502020204030204" pitchFamily="34" charset="0"/>
              </a:rPr>
              <a:t>compared to previous methods.</a:t>
            </a:r>
          </a:p>
          <a:p>
            <a:r>
              <a:rPr lang="en-US" sz="1400" b="1" i="0" dirty="0">
                <a:effectLst/>
                <a:latin typeface="Lato" panose="020F0502020204030203" pitchFamily="34" charset="0"/>
                <a:ea typeface="Calibri" panose="020F0502020204030204" pitchFamily="34" charset="0"/>
                <a:cs typeface="Calibri" panose="020F0502020204030204" pitchFamily="34" charset="0"/>
              </a:rPr>
              <a:t>Key advantages of </a:t>
            </a:r>
            <a:r>
              <a:rPr lang="en-US" sz="1400" b="1" i="0" dirty="0" err="1">
                <a:effectLst/>
                <a:latin typeface="Lato" panose="020F0502020204030203" pitchFamily="34" charset="0"/>
                <a:ea typeface="Calibri" panose="020F0502020204030204" pitchFamily="34" charset="0"/>
                <a:cs typeface="Calibri" panose="020F0502020204030204" pitchFamily="34" charset="0"/>
              </a:rPr>
              <a:t>GoT</a:t>
            </a:r>
            <a:r>
              <a:rPr lang="en-US" sz="1400" b="1" i="0" dirty="0">
                <a:effectLst/>
                <a:latin typeface="Lato" panose="020F0502020204030203" pitchFamily="34" charset="0"/>
                <a:ea typeface="Calibri" panose="020F0502020204030204" pitchFamily="34" charset="0"/>
                <a:cs typeface="Calibri" panose="020F0502020204030204" pitchFamily="34" charset="0"/>
              </a:rPr>
              <a:t> include:</a:t>
            </a:r>
          </a:p>
          <a:p>
            <a:pPr lvl="1"/>
            <a:r>
              <a:rPr lang="en-US" sz="1400" i="0" dirty="0">
                <a:effectLst/>
                <a:latin typeface="Lato" panose="020F0502020204030203" pitchFamily="34" charset="0"/>
                <a:ea typeface="Calibri" panose="020F0502020204030204" pitchFamily="34" charset="0"/>
                <a:cs typeface="Calibri" panose="020F0502020204030204" pitchFamily="34" charset="0"/>
              </a:rPr>
              <a:t>Breaking down complex tasks into smaller subtasks</a:t>
            </a:r>
          </a:p>
          <a:p>
            <a:pPr lvl="1"/>
            <a:r>
              <a:rPr lang="en-US" sz="1400" i="0" dirty="0">
                <a:effectLst/>
                <a:latin typeface="Lato" panose="020F0502020204030203" pitchFamily="34" charset="0"/>
                <a:ea typeface="Calibri" panose="020F0502020204030204" pitchFamily="34" charset="0"/>
                <a:cs typeface="Calibri" panose="020F0502020204030204" pitchFamily="34" charset="0"/>
              </a:rPr>
              <a:t>Independently solving these subtasks</a:t>
            </a:r>
          </a:p>
          <a:p>
            <a:pPr lvl="1"/>
            <a:r>
              <a:rPr lang="en-US" sz="1400" i="0" dirty="0">
                <a:effectLst/>
                <a:latin typeface="Lato" panose="020F0502020204030203" pitchFamily="34" charset="0"/>
                <a:ea typeface="Calibri" panose="020F0502020204030204" pitchFamily="34" charset="0"/>
                <a:cs typeface="Calibri" panose="020F0502020204030204" pitchFamily="34" charset="0"/>
              </a:rPr>
              <a:t>Incrementally combining solutions</a:t>
            </a:r>
          </a:p>
          <a:p>
            <a:r>
              <a:rPr lang="en-US" sz="1400" dirty="0">
                <a:latin typeface="Lato" panose="020F0502020204030203" pitchFamily="34" charset="0"/>
              </a:rPr>
              <a:t>This approach </a:t>
            </a:r>
            <a:r>
              <a:rPr lang="en-US" sz="1400" b="1" dirty="0">
                <a:latin typeface="Lato" panose="020F0502020204030203" pitchFamily="34" charset="0"/>
              </a:rPr>
              <a:t>improves accuracy and reduces inference costs</a:t>
            </a:r>
            <a:r>
              <a:rPr lang="en-US" sz="1400" dirty="0">
                <a:latin typeface="Lato" panose="020F0502020204030203" pitchFamily="34" charset="0"/>
              </a:rPr>
              <a:t>, </a:t>
            </a:r>
            <a:r>
              <a:rPr lang="en-US" sz="1400" b="1" dirty="0">
                <a:latin typeface="Lato" panose="020F0502020204030203" pitchFamily="34" charset="0"/>
              </a:rPr>
              <a:t>outperforming prior prompting scheme</a:t>
            </a:r>
            <a:r>
              <a:rPr lang="en-US" sz="1400" dirty="0">
                <a:latin typeface="Lato" panose="020F0502020204030203" pitchFamily="34" charset="0"/>
              </a:rPr>
              <a:t>s on tasks like sorting, set operations, keyword counting, and document merging. </a:t>
            </a:r>
          </a:p>
          <a:p>
            <a:r>
              <a:rPr lang="en-US" sz="1400" dirty="0">
                <a:latin typeface="Lato" panose="020F0502020204030203" pitchFamily="34" charset="0"/>
              </a:rPr>
              <a:t>For instance, </a:t>
            </a:r>
            <a:r>
              <a:rPr lang="en-US" sz="1400" dirty="0" err="1">
                <a:latin typeface="Lato" panose="020F0502020204030203" pitchFamily="34" charset="0"/>
              </a:rPr>
              <a:t>GoT</a:t>
            </a:r>
            <a:r>
              <a:rPr lang="en-US" sz="1400" dirty="0">
                <a:latin typeface="Lato" panose="020F0502020204030203" pitchFamily="34" charset="0"/>
              </a:rPr>
              <a:t> improves sorting accuracy by 62% over tree-of-thoughts and reduces costs by over 31%.</a:t>
            </a:r>
          </a:p>
          <a:p>
            <a:r>
              <a:rPr lang="en-US" sz="1400" dirty="0">
                <a:latin typeface="Lato" panose="020F0502020204030203" pitchFamily="34" charset="0"/>
              </a:rPr>
              <a:t>Overall, modeling LLM reasoning as a </a:t>
            </a:r>
            <a:r>
              <a:rPr lang="en-US" sz="1400" b="1" dirty="0">
                <a:latin typeface="Lato" panose="020F0502020204030203" pitchFamily="34" charset="0"/>
              </a:rPr>
              <a:t>graph aligns it more closely with human thought processes</a:t>
            </a:r>
            <a:r>
              <a:rPr lang="en-US" sz="1400" dirty="0">
                <a:latin typeface="Lato" panose="020F0502020204030203" pitchFamily="34" charset="0"/>
              </a:rPr>
              <a:t>, advancing prompting paradigms through this networked approach.</a:t>
            </a:r>
          </a:p>
          <a:p>
            <a:r>
              <a:rPr lang="en-US" dirty="0"/>
              <a:t>Reference link: https://sbagency.medium.com/llm-based-agents-reasoning-cot-tot-got-c46d792f776a</a:t>
            </a:r>
          </a:p>
        </p:txBody>
      </p:sp>
      <p:sp>
        <p:nvSpPr>
          <p:cNvPr id="4" name="Slide Number Placeholder 3"/>
          <p:cNvSpPr>
            <a:spLocks noGrp="1"/>
          </p:cNvSpPr>
          <p:nvPr>
            <p:ph type="sldNum" sz="quarter" idx="5"/>
          </p:nvPr>
        </p:nvSpPr>
        <p:spPr/>
        <p:txBody>
          <a:bodyPr/>
          <a:lstStyle/>
          <a:p>
            <a:fld id="{C44B8144-2D51-4332-AAC5-C74EEB1EB4F6}" type="slidenum">
              <a:rPr lang="en-US" smtClean="0"/>
              <a:t>10</a:t>
            </a:fld>
            <a:endParaRPr lang="en-US"/>
          </a:p>
        </p:txBody>
      </p:sp>
    </p:spTree>
    <p:extLst>
      <p:ext uri="{BB962C8B-B14F-4D97-AF65-F5344CB8AC3E}">
        <p14:creationId xmlns:p14="http://schemas.microsoft.com/office/powerpoint/2010/main" val="2770760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4B8144-2D51-4332-AAC5-C74EEB1EB4F6}" type="slidenum">
              <a:rPr lang="en-US" smtClean="0"/>
              <a:t>11</a:t>
            </a:fld>
            <a:endParaRPr lang="en-US"/>
          </a:p>
        </p:txBody>
      </p:sp>
    </p:spTree>
    <p:extLst>
      <p:ext uri="{BB962C8B-B14F-4D97-AF65-F5344CB8AC3E}">
        <p14:creationId xmlns:p14="http://schemas.microsoft.com/office/powerpoint/2010/main" val="1568462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4B8144-2D51-4332-AAC5-C74EEB1EB4F6}" type="slidenum">
              <a:rPr lang="en-US" smtClean="0"/>
              <a:t>12</a:t>
            </a:fld>
            <a:endParaRPr lang="en-US"/>
          </a:p>
        </p:txBody>
      </p:sp>
    </p:spTree>
    <p:extLst>
      <p:ext uri="{BB962C8B-B14F-4D97-AF65-F5344CB8AC3E}">
        <p14:creationId xmlns:p14="http://schemas.microsoft.com/office/powerpoint/2010/main" val="20552556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4B8144-2D51-4332-AAC5-C74EEB1EB4F6}" type="slidenum">
              <a:rPr lang="en-US" smtClean="0"/>
              <a:t>14</a:t>
            </a:fld>
            <a:endParaRPr lang="en-US"/>
          </a:p>
        </p:txBody>
      </p:sp>
    </p:spTree>
    <p:extLst>
      <p:ext uri="{BB962C8B-B14F-4D97-AF65-F5344CB8AC3E}">
        <p14:creationId xmlns:p14="http://schemas.microsoft.com/office/powerpoint/2010/main" val="2567359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86EF9-414A-E283-341B-B0E482FB4C7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AC63FA0-556A-EC52-9D60-E65800FDD6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76F512-8110-D079-FDD7-9273F279952A}"/>
              </a:ext>
            </a:extLst>
          </p:cNvPr>
          <p:cNvSpPr>
            <a:spLocks noGrp="1"/>
          </p:cNvSpPr>
          <p:nvPr>
            <p:ph type="dt" sz="half" idx="10"/>
          </p:nvPr>
        </p:nvSpPr>
        <p:spPr/>
        <p:txBody>
          <a:bodyPr/>
          <a:lstStyle/>
          <a:p>
            <a:fld id="{1601A90D-7F6A-45D7-855C-6CB9646062B0}" type="datetimeFigureOut">
              <a:rPr lang="en-US" smtClean="0"/>
              <a:t>4/4/2025</a:t>
            </a:fld>
            <a:endParaRPr lang="en-US"/>
          </a:p>
        </p:txBody>
      </p:sp>
      <p:sp>
        <p:nvSpPr>
          <p:cNvPr id="5" name="Footer Placeholder 4">
            <a:extLst>
              <a:ext uri="{FF2B5EF4-FFF2-40B4-BE49-F238E27FC236}">
                <a16:creationId xmlns:a16="http://schemas.microsoft.com/office/drawing/2014/main" id="{F4E1385D-9240-847F-83E3-2302726E27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FB39C1-039B-18C9-98D1-97AD4690D843}"/>
              </a:ext>
            </a:extLst>
          </p:cNvPr>
          <p:cNvSpPr>
            <a:spLocks noGrp="1"/>
          </p:cNvSpPr>
          <p:nvPr>
            <p:ph type="sldNum" sz="quarter" idx="12"/>
          </p:nvPr>
        </p:nvSpPr>
        <p:spPr/>
        <p:txBody>
          <a:bodyPr/>
          <a:lstStyle/>
          <a:p>
            <a:fld id="{EEFE5BDC-7C97-4D17-8F42-6867AB918529}" type="slidenum">
              <a:rPr lang="en-US" smtClean="0"/>
              <a:t>‹#›</a:t>
            </a:fld>
            <a:endParaRPr lang="en-US"/>
          </a:p>
        </p:txBody>
      </p:sp>
    </p:spTree>
    <p:extLst>
      <p:ext uri="{BB962C8B-B14F-4D97-AF65-F5344CB8AC3E}">
        <p14:creationId xmlns:p14="http://schemas.microsoft.com/office/powerpoint/2010/main" val="3622420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4234C-E011-7DAA-15DF-C54AF932233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5BBB4D3-E259-D69E-746F-132AC3031F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AC9DD2-BA08-0348-FA95-95D4C0A97E3C}"/>
              </a:ext>
            </a:extLst>
          </p:cNvPr>
          <p:cNvSpPr>
            <a:spLocks noGrp="1"/>
          </p:cNvSpPr>
          <p:nvPr>
            <p:ph type="dt" sz="half" idx="10"/>
          </p:nvPr>
        </p:nvSpPr>
        <p:spPr/>
        <p:txBody>
          <a:bodyPr/>
          <a:lstStyle/>
          <a:p>
            <a:fld id="{1601A90D-7F6A-45D7-855C-6CB9646062B0}" type="datetimeFigureOut">
              <a:rPr lang="en-US" smtClean="0"/>
              <a:t>4/4/2025</a:t>
            </a:fld>
            <a:endParaRPr lang="en-US"/>
          </a:p>
        </p:txBody>
      </p:sp>
      <p:sp>
        <p:nvSpPr>
          <p:cNvPr id="5" name="Footer Placeholder 4">
            <a:extLst>
              <a:ext uri="{FF2B5EF4-FFF2-40B4-BE49-F238E27FC236}">
                <a16:creationId xmlns:a16="http://schemas.microsoft.com/office/drawing/2014/main" id="{32528D16-AF49-0D46-85CB-FC78B094DD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3DE708-11C7-B6E1-0E35-21C625BB203B}"/>
              </a:ext>
            </a:extLst>
          </p:cNvPr>
          <p:cNvSpPr>
            <a:spLocks noGrp="1"/>
          </p:cNvSpPr>
          <p:nvPr>
            <p:ph type="sldNum" sz="quarter" idx="12"/>
          </p:nvPr>
        </p:nvSpPr>
        <p:spPr/>
        <p:txBody>
          <a:bodyPr/>
          <a:lstStyle/>
          <a:p>
            <a:fld id="{EEFE5BDC-7C97-4D17-8F42-6867AB918529}" type="slidenum">
              <a:rPr lang="en-US" smtClean="0"/>
              <a:t>‹#›</a:t>
            </a:fld>
            <a:endParaRPr lang="en-US"/>
          </a:p>
        </p:txBody>
      </p:sp>
    </p:spTree>
    <p:extLst>
      <p:ext uri="{BB962C8B-B14F-4D97-AF65-F5344CB8AC3E}">
        <p14:creationId xmlns:p14="http://schemas.microsoft.com/office/powerpoint/2010/main" val="1136458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328AEB-A80A-0745-68BB-C357D5E609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8B6CA18-3F0C-A515-00C1-5A93601B2F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BF02BB-54AD-1586-EB50-C4701388FFC7}"/>
              </a:ext>
            </a:extLst>
          </p:cNvPr>
          <p:cNvSpPr>
            <a:spLocks noGrp="1"/>
          </p:cNvSpPr>
          <p:nvPr>
            <p:ph type="dt" sz="half" idx="10"/>
          </p:nvPr>
        </p:nvSpPr>
        <p:spPr/>
        <p:txBody>
          <a:bodyPr/>
          <a:lstStyle/>
          <a:p>
            <a:fld id="{1601A90D-7F6A-45D7-855C-6CB9646062B0}" type="datetimeFigureOut">
              <a:rPr lang="en-US" smtClean="0"/>
              <a:t>4/4/2025</a:t>
            </a:fld>
            <a:endParaRPr lang="en-US"/>
          </a:p>
        </p:txBody>
      </p:sp>
      <p:sp>
        <p:nvSpPr>
          <p:cNvPr id="5" name="Footer Placeholder 4">
            <a:extLst>
              <a:ext uri="{FF2B5EF4-FFF2-40B4-BE49-F238E27FC236}">
                <a16:creationId xmlns:a16="http://schemas.microsoft.com/office/drawing/2014/main" id="{592D1B28-49AE-83B7-8159-8A9718032A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C7B995-3668-F1AD-9B1E-18F0F4066AA8}"/>
              </a:ext>
            </a:extLst>
          </p:cNvPr>
          <p:cNvSpPr>
            <a:spLocks noGrp="1"/>
          </p:cNvSpPr>
          <p:nvPr>
            <p:ph type="sldNum" sz="quarter" idx="12"/>
          </p:nvPr>
        </p:nvSpPr>
        <p:spPr/>
        <p:txBody>
          <a:bodyPr/>
          <a:lstStyle/>
          <a:p>
            <a:fld id="{EEFE5BDC-7C97-4D17-8F42-6867AB918529}" type="slidenum">
              <a:rPr lang="en-US" smtClean="0"/>
              <a:t>‹#›</a:t>
            </a:fld>
            <a:endParaRPr lang="en-US"/>
          </a:p>
        </p:txBody>
      </p:sp>
    </p:spTree>
    <p:extLst>
      <p:ext uri="{BB962C8B-B14F-4D97-AF65-F5344CB8AC3E}">
        <p14:creationId xmlns:p14="http://schemas.microsoft.com/office/powerpoint/2010/main" val="3164681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D6054-E402-044D-FEBE-79FAB083B4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D719DA-DEFB-42D2-B75E-FB1F5276FF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02A72E-42F7-3D43-65A5-A49C2FB1B25A}"/>
              </a:ext>
            </a:extLst>
          </p:cNvPr>
          <p:cNvSpPr>
            <a:spLocks noGrp="1"/>
          </p:cNvSpPr>
          <p:nvPr>
            <p:ph type="dt" sz="half" idx="10"/>
          </p:nvPr>
        </p:nvSpPr>
        <p:spPr/>
        <p:txBody>
          <a:bodyPr/>
          <a:lstStyle/>
          <a:p>
            <a:fld id="{1601A90D-7F6A-45D7-855C-6CB9646062B0}" type="datetimeFigureOut">
              <a:rPr lang="en-US" smtClean="0"/>
              <a:t>4/4/2025</a:t>
            </a:fld>
            <a:endParaRPr lang="en-US"/>
          </a:p>
        </p:txBody>
      </p:sp>
      <p:sp>
        <p:nvSpPr>
          <p:cNvPr id="5" name="Footer Placeholder 4">
            <a:extLst>
              <a:ext uri="{FF2B5EF4-FFF2-40B4-BE49-F238E27FC236}">
                <a16:creationId xmlns:a16="http://schemas.microsoft.com/office/drawing/2014/main" id="{4B77E7A6-A093-6B57-B898-3CC0B7B890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334198-E93C-1B7A-1663-BC4481BE8177}"/>
              </a:ext>
            </a:extLst>
          </p:cNvPr>
          <p:cNvSpPr>
            <a:spLocks noGrp="1"/>
          </p:cNvSpPr>
          <p:nvPr>
            <p:ph type="sldNum" sz="quarter" idx="12"/>
          </p:nvPr>
        </p:nvSpPr>
        <p:spPr/>
        <p:txBody>
          <a:bodyPr/>
          <a:lstStyle/>
          <a:p>
            <a:fld id="{EEFE5BDC-7C97-4D17-8F42-6867AB918529}" type="slidenum">
              <a:rPr lang="en-US" smtClean="0"/>
              <a:t>‹#›</a:t>
            </a:fld>
            <a:endParaRPr lang="en-US"/>
          </a:p>
        </p:txBody>
      </p:sp>
    </p:spTree>
    <p:extLst>
      <p:ext uri="{BB962C8B-B14F-4D97-AF65-F5344CB8AC3E}">
        <p14:creationId xmlns:p14="http://schemas.microsoft.com/office/powerpoint/2010/main" val="347555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7950B-2FD4-0E8D-5781-1487E1B9FF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58CD8A-6CEA-FF9D-4656-9BEE5352F6A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2E9C8A-99DE-6BBC-74FD-23867CA08BFE}"/>
              </a:ext>
            </a:extLst>
          </p:cNvPr>
          <p:cNvSpPr>
            <a:spLocks noGrp="1"/>
          </p:cNvSpPr>
          <p:nvPr>
            <p:ph type="dt" sz="half" idx="10"/>
          </p:nvPr>
        </p:nvSpPr>
        <p:spPr/>
        <p:txBody>
          <a:bodyPr/>
          <a:lstStyle/>
          <a:p>
            <a:fld id="{1601A90D-7F6A-45D7-855C-6CB9646062B0}" type="datetimeFigureOut">
              <a:rPr lang="en-US" smtClean="0"/>
              <a:t>4/4/2025</a:t>
            </a:fld>
            <a:endParaRPr lang="en-US"/>
          </a:p>
        </p:txBody>
      </p:sp>
      <p:sp>
        <p:nvSpPr>
          <p:cNvPr id="5" name="Footer Placeholder 4">
            <a:extLst>
              <a:ext uri="{FF2B5EF4-FFF2-40B4-BE49-F238E27FC236}">
                <a16:creationId xmlns:a16="http://schemas.microsoft.com/office/drawing/2014/main" id="{3FA16161-570E-B332-99F7-12C8ADDE39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0E6D42-2901-54E5-4DFF-D5E96AABDC1E}"/>
              </a:ext>
            </a:extLst>
          </p:cNvPr>
          <p:cNvSpPr>
            <a:spLocks noGrp="1"/>
          </p:cNvSpPr>
          <p:nvPr>
            <p:ph type="sldNum" sz="quarter" idx="12"/>
          </p:nvPr>
        </p:nvSpPr>
        <p:spPr/>
        <p:txBody>
          <a:bodyPr/>
          <a:lstStyle/>
          <a:p>
            <a:fld id="{EEFE5BDC-7C97-4D17-8F42-6867AB918529}" type="slidenum">
              <a:rPr lang="en-US" smtClean="0"/>
              <a:t>‹#›</a:t>
            </a:fld>
            <a:endParaRPr lang="en-US"/>
          </a:p>
        </p:txBody>
      </p:sp>
    </p:spTree>
    <p:extLst>
      <p:ext uri="{BB962C8B-B14F-4D97-AF65-F5344CB8AC3E}">
        <p14:creationId xmlns:p14="http://schemas.microsoft.com/office/powerpoint/2010/main" val="36938936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E6F16-5970-FC46-A9DF-7272590B7C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621148-BC95-3DE9-5DF7-77F64F639F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8B41DF4-6BE4-BC07-F73E-F3BD511C932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D4DD77-F460-0266-AE21-ECE419E9D695}"/>
              </a:ext>
            </a:extLst>
          </p:cNvPr>
          <p:cNvSpPr>
            <a:spLocks noGrp="1"/>
          </p:cNvSpPr>
          <p:nvPr>
            <p:ph type="dt" sz="half" idx="10"/>
          </p:nvPr>
        </p:nvSpPr>
        <p:spPr/>
        <p:txBody>
          <a:bodyPr/>
          <a:lstStyle/>
          <a:p>
            <a:fld id="{1601A90D-7F6A-45D7-855C-6CB9646062B0}" type="datetimeFigureOut">
              <a:rPr lang="en-US" smtClean="0"/>
              <a:t>4/4/2025</a:t>
            </a:fld>
            <a:endParaRPr lang="en-US"/>
          </a:p>
        </p:txBody>
      </p:sp>
      <p:sp>
        <p:nvSpPr>
          <p:cNvPr id="6" name="Footer Placeholder 5">
            <a:extLst>
              <a:ext uri="{FF2B5EF4-FFF2-40B4-BE49-F238E27FC236}">
                <a16:creationId xmlns:a16="http://schemas.microsoft.com/office/drawing/2014/main" id="{42DC5AC3-03A9-2F3E-C8D6-7C24AA885E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6265BA-5299-C707-5441-46B9705162D7}"/>
              </a:ext>
            </a:extLst>
          </p:cNvPr>
          <p:cNvSpPr>
            <a:spLocks noGrp="1"/>
          </p:cNvSpPr>
          <p:nvPr>
            <p:ph type="sldNum" sz="quarter" idx="12"/>
          </p:nvPr>
        </p:nvSpPr>
        <p:spPr/>
        <p:txBody>
          <a:bodyPr/>
          <a:lstStyle/>
          <a:p>
            <a:fld id="{EEFE5BDC-7C97-4D17-8F42-6867AB918529}" type="slidenum">
              <a:rPr lang="en-US" smtClean="0"/>
              <a:t>‹#›</a:t>
            </a:fld>
            <a:endParaRPr lang="en-US"/>
          </a:p>
        </p:txBody>
      </p:sp>
    </p:spTree>
    <p:extLst>
      <p:ext uri="{BB962C8B-B14F-4D97-AF65-F5344CB8AC3E}">
        <p14:creationId xmlns:p14="http://schemas.microsoft.com/office/powerpoint/2010/main" val="3900416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A7F2B-5176-664C-60CC-B9A39AC2FBD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F0B978-D266-0939-D9AC-3839E808A6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0AF61F7-A23B-6ACE-FE90-A4DDF7C852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097ECA-075C-AC2D-B78B-C22B0AF3D8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B373BD5-FAFF-3B5E-C52D-643A6B0B40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2DA4EE-39C7-26FF-6AD1-2F10624556A3}"/>
              </a:ext>
            </a:extLst>
          </p:cNvPr>
          <p:cNvSpPr>
            <a:spLocks noGrp="1"/>
          </p:cNvSpPr>
          <p:nvPr>
            <p:ph type="dt" sz="half" idx="10"/>
          </p:nvPr>
        </p:nvSpPr>
        <p:spPr/>
        <p:txBody>
          <a:bodyPr/>
          <a:lstStyle/>
          <a:p>
            <a:fld id="{1601A90D-7F6A-45D7-855C-6CB9646062B0}" type="datetimeFigureOut">
              <a:rPr lang="en-US" smtClean="0"/>
              <a:t>4/4/2025</a:t>
            </a:fld>
            <a:endParaRPr lang="en-US"/>
          </a:p>
        </p:txBody>
      </p:sp>
      <p:sp>
        <p:nvSpPr>
          <p:cNvPr id="8" name="Footer Placeholder 7">
            <a:extLst>
              <a:ext uri="{FF2B5EF4-FFF2-40B4-BE49-F238E27FC236}">
                <a16:creationId xmlns:a16="http://schemas.microsoft.com/office/drawing/2014/main" id="{87359486-4AAB-04C2-F3F0-F1146A2607A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BABAD4-EC7A-4F3F-A922-046F0D607CC1}"/>
              </a:ext>
            </a:extLst>
          </p:cNvPr>
          <p:cNvSpPr>
            <a:spLocks noGrp="1"/>
          </p:cNvSpPr>
          <p:nvPr>
            <p:ph type="sldNum" sz="quarter" idx="12"/>
          </p:nvPr>
        </p:nvSpPr>
        <p:spPr/>
        <p:txBody>
          <a:bodyPr/>
          <a:lstStyle/>
          <a:p>
            <a:fld id="{EEFE5BDC-7C97-4D17-8F42-6867AB918529}" type="slidenum">
              <a:rPr lang="en-US" smtClean="0"/>
              <a:t>‹#›</a:t>
            </a:fld>
            <a:endParaRPr lang="en-US"/>
          </a:p>
        </p:txBody>
      </p:sp>
    </p:spTree>
    <p:extLst>
      <p:ext uri="{BB962C8B-B14F-4D97-AF65-F5344CB8AC3E}">
        <p14:creationId xmlns:p14="http://schemas.microsoft.com/office/powerpoint/2010/main" val="3109965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A09F1-95C7-C6EC-B99A-08584F5BEB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0A5A72C-2D38-E0BE-5BA0-A1A1ADF7E64C}"/>
              </a:ext>
            </a:extLst>
          </p:cNvPr>
          <p:cNvSpPr>
            <a:spLocks noGrp="1"/>
          </p:cNvSpPr>
          <p:nvPr>
            <p:ph type="dt" sz="half" idx="10"/>
          </p:nvPr>
        </p:nvSpPr>
        <p:spPr/>
        <p:txBody>
          <a:bodyPr/>
          <a:lstStyle/>
          <a:p>
            <a:fld id="{1601A90D-7F6A-45D7-855C-6CB9646062B0}" type="datetimeFigureOut">
              <a:rPr lang="en-US" smtClean="0"/>
              <a:t>4/4/2025</a:t>
            </a:fld>
            <a:endParaRPr lang="en-US"/>
          </a:p>
        </p:txBody>
      </p:sp>
      <p:sp>
        <p:nvSpPr>
          <p:cNvPr id="4" name="Footer Placeholder 3">
            <a:extLst>
              <a:ext uri="{FF2B5EF4-FFF2-40B4-BE49-F238E27FC236}">
                <a16:creationId xmlns:a16="http://schemas.microsoft.com/office/drawing/2014/main" id="{FD8A845A-50D1-DCF4-CD5A-8DB38050308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CB9F192-C49F-EDCF-3406-BE4D042F429C}"/>
              </a:ext>
            </a:extLst>
          </p:cNvPr>
          <p:cNvSpPr>
            <a:spLocks noGrp="1"/>
          </p:cNvSpPr>
          <p:nvPr>
            <p:ph type="sldNum" sz="quarter" idx="12"/>
          </p:nvPr>
        </p:nvSpPr>
        <p:spPr/>
        <p:txBody>
          <a:bodyPr/>
          <a:lstStyle/>
          <a:p>
            <a:fld id="{EEFE5BDC-7C97-4D17-8F42-6867AB918529}" type="slidenum">
              <a:rPr lang="en-US" smtClean="0"/>
              <a:t>‹#›</a:t>
            </a:fld>
            <a:endParaRPr lang="en-US"/>
          </a:p>
        </p:txBody>
      </p:sp>
    </p:spTree>
    <p:extLst>
      <p:ext uri="{BB962C8B-B14F-4D97-AF65-F5344CB8AC3E}">
        <p14:creationId xmlns:p14="http://schemas.microsoft.com/office/powerpoint/2010/main" val="3104590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61A26C-2DBC-2D8A-8605-E40F1EB908D7}"/>
              </a:ext>
            </a:extLst>
          </p:cNvPr>
          <p:cNvSpPr>
            <a:spLocks noGrp="1"/>
          </p:cNvSpPr>
          <p:nvPr>
            <p:ph type="dt" sz="half" idx="10"/>
          </p:nvPr>
        </p:nvSpPr>
        <p:spPr/>
        <p:txBody>
          <a:bodyPr/>
          <a:lstStyle/>
          <a:p>
            <a:fld id="{1601A90D-7F6A-45D7-855C-6CB9646062B0}" type="datetimeFigureOut">
              <a:rPr lang="en-US" smtClean="0"/>
              <a:t>4/4/2025</a:t>
            </a:fld>
            <a:endParaRPr lang="en-US"/>
          </a:p>
        </p:txBody>
      </p:sp>
      <p:sp>
        <p:nvSpPr>
          <p:cNvPr id="3" name="Footer Placeholder 2">
            <a:extLst>
              <a:ext uri="{FF2B5EF4-FFF2-40B4-BE49-F238E27FC236}">
                <a16:creationId xmlns:a16="http://schemas.microsoft.com/office/drawing/2014/main" id="{AA9A40B2-31DA-B2D2-7568-9C31E793B3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D56267-3629-E115-C06F-4AB593E4D6A2}"/>
              </a:ext>
            </a:extLst>
          </p:cNvPr>
          <p:cNvSpPr>
            <a:spLocks noGrp="1"/>
          </p:cNvSpPr>
          <p:nvPr>
            <p:ph type="sldNum" sz="quarter" idx="12"/>
          </p:nvPr>
        </p:nvSpPr>
        <p:spPr/>
        <p:txBody>
          <a:bodyPr/>
          <a:lstStyle/>
          <a:p>
            <a:fld id="{EEFE5BDC-7C97-4D17-8F42-6867AB918529}" type="slidenum">
              <a:rPr lang="en-US" smtClean="0"/>
              <a:t>‹#›</a:t>
            </a:fld>
            <a:endParaRPr lang="en-US"/>
          </a:p>
        </p:txBody>
      </p:sp>
    </p:spTree>
    <p:extLst>
      <p:ext uri="{BB962C8B-B14F-4D97-AF65-F5344CB8AC3E}">
        <p14:creationId xmlns:p14="http://schemas.microsoft.com/office/powerpoint/2010/main" val="3510315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86C7B-3603-4071-779E-02F861685B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A2BD62-01C1-C00A-B949-61743EAF8C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4EBD136-8A85-0BA7-B622-0BFAFFF43F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CA8078-AAE2-0154-C985-A55387B02046}"/>
              </a:ext>
            </a:extLst>
          </p:cNvPr>
          <p:cNvSpPr>
            <a:spLocks noGrp="1"/>
          </p:cNvSpPr>
          <p:nvPr>
            <p:ph type="dt" sz="half" idx="10"/>
          </p:nvPr>
        </p:nvSpPr>
        <p:spPr/>
        <p:txBody>
          <a:bodyPr/>
          <a:lstStyle/>
          <a:p>
            <a:fld id="{1601A90D-7F6A-45D7-855C-6CB9646062B0}" type="datetimeFigureOut">
              <a:rPr lang="en-US" smtClean="0"/>
              <a:t>4/4/2025</a:t>
            </a:fld>
            <a:endParaRPr lang="en-US"/>
          </a:p>
        </p:txBody>
      </p:sp>
      <p:sp>
        <p:nvSpPr>
          <p:cNvPr id="6" name="Footer Placeholder 5">
            <a:extLst>
              <a:ext uri="{FF2B5EF4-FFF2-40B4-BE49-F238E27FC236}">
                <a16:creationId xmlns:a16="http://schemas.microsoft.com/office/drawing/2014/main" id="{FAF7E06D-861B-D704-19B9-012A127AB2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4193F9-72FA-61DE-18A1-78CD9DB5A9ED}"/>
              </a:ext>
            </a:extLst>
          </p:cNvPr>
          <p:cNvSpPr>
            <a:spLocks noGrp="1"/>
          </p:cNvSpPr>
          <p:nvPr>
            <p:ph type="sldNum" sz="quarter" idx="12"/>
          </p:nvPr>
        </p:nvSpPr>
        <p:spPr/>
        <p:txBody>
          <a:bodyPr/>
          <a:lstStyle/>
          <a:p>
            <a:fld id="{EEFE5BDC-7C97-4D17-8F42-6867AB918529}" type="slidenum">
              <a:rPr lang="en-US" smtClean="0"/>
              <a:t>‹#›</a:t>
            </a:fld>
            <a:endParaRPr lang="en-US"/>
          </a:p>
        </p:txBody>
      </p:sp>
    </p:spTree>
    <p:extLst>
      <p:ext uri="{BB962C8B-B14F-4D97-AF65-F5344CB8AC3E}">
        <p14:creationId xmlns:p14="http://schemas.microsoft.com/office/powerpoint/2010/main" val="2271192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2850C-B746-2F4D-1C5B-9A416D3708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477039-BAF8-33CF-42C4-B98F9BDE2C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E02AB8-20EB-990B-A9E8-86C8DE10D0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2C4039-C6E4-712A-6A85-ABDA58B2148F}"/>
              </a:ext>
            </a:extLst>
          </p:cNvPr>
          <p:cNvSpPr>
            <a:spLocks noGrp="1"/>
          </p:cNvSpPr>
          <p:nvPr>
            <p:ph type="dt" sz="half" idx="10"/>
          </p:nvPr>
        </p:nvSpPr>
        <p:spPr/>
        <p:txBody>
          <a:bodyPr/>
          <a:lstStyle/>
          <a:p>
            <a:fld id="{1601A90D-7F6A-45D7-855C-6CB9646062B0}" type="datetimeFigureOut">
              <a:rPr lang="en-US" smtClean="0"/>
              <a:t>4/4/2025</a:t>
            </a:fld>
            <a:endParaRPr lang="en-US"/>
          </a:p>
        </p:txBody>
      </p:sp>
      <p:sp>
        <p:nvSpPr>
          <p:cNvPr id="6" name="Footer Placeholder 5">
            <a:extLst>
              <a:ext uri="{FF2B5EF4-FFF2-40B4-BE49-F238E27FC236}">
                <a16:creationId xmlns:a16="http://schemas.microsoft.com/office/drawing/2014/main" id="{26F346F3-F4B1-9AF7-1BD9-1ABC5CA475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EED1C4-5FD4-BA47-75FB-150A6A53CC9D}"/>
              </a:ext>
            </a:extLst>
          </p:cNvPr>
          <p:cNvSpPr>
            <a:spLocks noGrp="1"/>
          </p:cNvSpPr>
          <p:nvPr>
            <p:ph type="sldNum" sz="quarter" idx="12"/>
          </p:nvPr>
        </p:nvSpPr>
        <p:spPr/>
        <p:txBody>
          <a:bodyPr/>
          <a:lstStyle/>
          <a:p>
            <a:fld id="{EEFE5BDC-7C97-4D17-8F42-6867AB918529}" type="slidenum">
              <a:rPr lang="en-US" smtClean="0"/>
              <a:t>‹#›</a:t>
            </a:fld>
            <a:endParaRPr lang="en-US"/>
          </a:p>
        </p:txBody>
      </p:sp>
    </p:spTree>
    <p:extLst>
      <p:ext uri="{BB962C8B-B14F-4D97-AF65-F5344CB8AC3E}">
        <p14:creationId xmlns:p14="http://schemas.microsoft.com/office/powerpoint/2010/main" val="13456122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8DB950-8106-5655-85EF-8854B2ABD2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E9CED04-80C4-E4E5-9039-6C5901AFFF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54E551-A419-A28D-114B-5AE2BD8277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601A90D-7F6A-45D7-855C-6CB9646062B0}" type="datetimeFigureOut">
              <a:rPr lang="en-US" smtClean="0"/>
              <a:t>4/4/2025</a:t>
            </a:fld>
            <a:endParaRPr lang="en-US"/>
          </a:p>
        </p:txBody>
      </p:sp>
      <p:sp>
        <p:nvSpPr>
          <p:cNvPr id="5" name="Footer Placeholder 4">
            <a:extLst>
              <a:ext uri="{FF2B5EF4-FFF2-40B4-BE49-F238E27FC236}">
                <a16:creationId xmlns:a16="http://schemas.microsoft.com/office/drawing/2014/main" id="{31E3B972-1A80-1556-D225-632730BBA9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FF4BC10-3346-33BB-56BE-12288B6DC4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EFE5BDC-7C97-4D17-8F42-6867AB918529}" type="slidenum">
              <a:rPr lang="en-US" smtClean="0"/>
              <a:t>‹#›</a:t>
            </a:fld>
            <a:endParaRPr lang="en-US"/>
          </a:p>
        </p:txBody>
      </p:sp>
    </p:spTree>
    <p:extLst>
      <p:ext uri="{BB962C8B-B14F-4D97-AF65-F5344CB8AC3E}">
        <p14:creationId xmlns:p14="http://schemas.microsoft.com/office/powerpoint/2010/main" val="4275298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www.lunathemes.net/2018/07/artificial-intelligenceai-and-machine.html"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creativecommons.org/licenses/by-nc-nd/3.0/" TargetMode="External"/><Relationship Id="rId4" Type="http://schemas.openxmlformats.org/officeDocument/2006/relationships/hyperlink" Target="https://questionet.tistory.com/83"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18" descr="A close-up of a person's face&#10;&#10;Description automatically generated">
            <a:extLst>
              <a:ext uri="{FF2B5EF4-FFF2-40B4-BE49-F238E27FC236}">
                <a16:creationId xmlns:a16="http://schemas.microsoft.com/office/drawing/2014/main" id="{01F8C041-8FD0-AF17-AE55-F6F74A9072B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7743" r="1" b="7745"/>
          <a:stretch/>
        </p:blipFill>
        <p:spPr>
          <a:xfrm>
            <a:off x="-3447" y="-1"/>
            <a:ext cx="12195447" cy="6879745"/>
          </a:xfrm>
          <a:prstGeom prst="rect">
            <a:avLst/>
          </a:prstGeom>
        </p:spPr>
      </p:pic>
      <p:sp>
        <p:nvSpPr>
          <p:cNvPr id="24" name="Rectangle 23">
            <a:extLst>
              <a:ext uri="{FF2B5EF4-FFF2-40B4-BE49-F238E27FC236}">
                <a16:creationId xmlns:a16="http://schemas.microsoft.com/office/drawing/2014/main" id="{4D60F200-5EB0-B223-2439-C96C67F0F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589414" y="-733991"/>
            <a:ext cx="3020876" cy="12206596"/>
          </a:xfrm>
          <a:prstGeom prst="rect">
            <a:avLst/>
          </a:prstGeom>
          <a:gradFill flip="none" rotWithShape="1">
            <a:gsLst>
              <a:gs pos="21000">
                <a:srgbClr val="000000">
                  <a:alpha val="62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6567EA8-C72D-4B9B-D23F-6B2E9F9C9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46" y="0"/>
            <a:ext cx="2843402" cy="6879745"/>
          </a:xfrm>
          <a:prstGeom prst="rect">
            <a:avLst/>
          </a:prstGeom>
          <a:gradFill flip="none" rotWithShape="1">
            <a:gsLst>
              <a:gs pos="5000">
                <a:schemeClr val="accent2"/>
              </a:gs>
              <a:gs pos="49000">
                <a:schemeClr val="accent5">
                  <a:lumMod val="60000"/>
                  <a:lumOff val="40000"/>
                  <a:alpha val="0"/>
                </a:schemeClr>
              </a:gs>
            </a:gsLst>
            <a:lin ang="9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EFBFA78-9360-1E01-5448-6D5AE0A32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38704" y="21736"/>
            <a:ext cx="3152862" cy="6858008"/>
          </a:xfrm>
          <a:prstGeom prst="rect">
            <a:avLst/>
          </a:prstGeom>
          <a:gradFill flip="none" rotWithShape="1">
            <a:gsLst>
              <a:gs pos="5000">
                <a:schemeClr val="accent5">
                  <a:alpha val="48000"/>
                </a:schemeClr>
              </a:gs>
              <a:gs pos="42000">
                <a:schemeClr val="accent5">
                  <a:alpha val="0"/>
                </a:schemeClr>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740453C-744F-DB3A-47EC-15EACE1DC1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47" y="5288433"/>
            <a:ext cx="12199706" cy="1591311"/>
          </a:xfrm>
          <a:prstGeom prst="rect">
            <a:avLst/>
          </a:prstGeom>
          <a:gradFill flip="none" rotWithShape="1">
            <a:gsLst>
              <a:gs pos="0">
                <a:schemeClr val="accent2"/>
              </a:gs>
              <a:gs pos="49000">
                <a:schemeClr val="accent2">
                  <a:alpha val="0"/>
                </a:schemeClr>
              </a:gs>
            </a:gsLst>
            <a:lin ang="588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2" name="Rectangle 31">
            <a:extLst>
              <a:ext uri="{FF2B5EF4-FFF2-40B4-BE49-F238E27FC236}">
                <a16:creationId xmlns:a16="http://schemas.microsoft.com/office/drawing/2014/main" id="{B6924B03-77BD-EAE3-2854-43363FF8E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84596" y="2224929"/>
            <a:ext cx="3866773" cy="5442859"/>
          </a:xfrm>
          <a:prstGeom prst="rect">
            <a:avLst/>
          </a:prstGeom>
          <a:gradFill flip="none" rotWithShape="1">
            <a:gsLst>
              <a:gs pos="0">
                <a:schemeClr val="accent5"/>
              </a:gs>
              <a:gs pos="54000">
                <a:schemeClr val="accent5">
                  <a:lumMod val="60000"/>
                  <a:lumOff val="4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FD3288-407A-56BB-E146-2BC9730EA5C2}"/>
              </a:ext>
            </a:extLst>
          </p:cNvPr>
          <p:cNvSpPr>
            <a:spLocks noGrp="1"/>
          </p:cNvSpPr>
          <p:nvPr>
            <p:ph type="title"/>
          </p:nvPr>
        </p:nvSpPr>
        <p:spPr>
          <a:xfrm>
            <a:off x="859028" y="4121944"/>
            <a:ext cx="9483151" cy="1620665"/>
          </a:xfrm>
        </p:spPr>
        <p:txBody>
          <a:bodyPr vert="horz" lIns="91440" tIns="45720" rIns="91440" bIns="45720" rtlCol="0" anchor="b">
            <a:normAutofit/>
          </a:bodyPr>
          <a:lstStyle/>
          <a:p>
            <a:r>
              <a:rPr lang="en-US" b="1" dirty="0">
                <a:solidFill>
                  <a:srgbClr val="FFFFFF"/>
                </a:solidFill>
              </a:rPr>
              <a:t>LLM: Unlocking Language Potential</a:t>
            </a:r>
          </a:p>
        </p:txBody>
      </p:sp>
      <p:sp>
        <p:nvSpPr>
          <p:cNvPr id="3" name="Subtitle 2">
            <a:extLst>
              <a:ext uri="{FF2B5EF4-FFF2-40B4-BE49-F238E27FC236}">
                <a16:creationId xmlns:a16="http://schemas.microsoft.com/office/drawing/2014/main" id="{02C08E33-2783-9D1A-C8AA-FB638C5FE141}"/>
              </a:ext>
            </a:extLst>
          </p:cNvPr>
          <p:cNvSpPr>
            <a:spLocks noGrp="1"/>
          </p:cNvSpPr>
          <p:nvPr>
            <p:ph idx="1"/>
          </p:nvPr>
        </p:nvSpPr>
        <p:spPr>
          <a:xfrm>
            <a:off x="859028" y="5737867"/>
            <a:ext cx="8836765" cy="618479"/>
          </a:xfrm>
        </p:spPr>
        <p:txBody>
          <a:bodyPr vert="horz" lIns="91440" tIns="45720" rIns="91440" bIns="45720" rtlCol="0">
            <a:noAutofit/>
          </a:bodyPr>
          <a:lstStyle/>
          <a:p>
            <a:pPr marL="0" indent="0">
              <a:buNone/>
            </a:pPr>
            <a:r>
              <a:rPr lang="en-US" sz="2400" b="1" dirty="0">
                <a:solidFill>
                  <a:srgbClr val="FFFFFF"/>
                </a:solidFill>
              </a:rPr>
              <a:t>Maximizing Efficiency through Advanced Techniques</a:t>
            </a:r>
          </a:p>
        </p:txBody>
      </p:sp>
    </p:spTree>
    <p:extLst>
      <p:ext uri="{BB962C8B-B14F-4D97-AF65-F5344CB8AC3E}">
        <p14:creationId xmlns:p14="http://schemas.microsoft.com/office/powerpoint/2010/main" val="116727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445689-C6F5-A78B-B9D6-A4D8063F9F8B}"/>
              </a:ext>
            </a:extLst>
          </p:cNvPr>
          <p:cNvSpPr>
            <a:spLocks noGrp="1"/>
          </p:cNvSpPr>
          <p:nvPr>
            <p:ph type="title"/>
          </p:nvPr>
        </p:nvSpPr>
        <p:spPr>
          <a:xfrm>
            <a:off x="192505" y="405334"/>
            <a:ext cx="8951495" cy="691652"/>
          </a:xfrm>
        </p:spPr>
        <p:txBody>
          <a:bodyPr anchor="b">
            <a:noAutofit/>
            <a:scene3d>
              <a:camera prst="orthographicFront"/>
              <a:lightRig rig="threePt" dir="t"/>
            </a:scene3d>
            <a:sp3d>
              <a:bevelT w="31750"/>
            </a:sp3d>
          </a:bodyPr>
          <a:lstStyle/>
          <a:p>
            <a:r>
              <a:rPr lang="en-US" sz="3200" dirty="0">
                <a:ln w="0"/>
                <a:effectLst>
                  <a:outerShdw blurRad="38100" dist="38100" dir="2700000" algn="tl">
                    <a:srgbClr val="000000">
                      <a:alpha val="43137"/>
                    </a:srgbClr>
                  </a:outerShdw>
                  <a:reflection endPos="0" dist="50800" dir="5400000" sy="-100000" algn="bl" rotWithShape="0"/>
                </a:effectLst>
              </a:rPr>
              <a:t>Graph of Thoughts (GOT) : New Paradigm of Prompting</a:t>
            </a:r>
          </a:p>
        </p:txBody>
      </p:sp>
      <p:sp>
        <p:nvSpPr>
          <p:cNvPr id="3" name="Content Placeholder 2">
            <a:extLst>
              <a:ext uri="{FF2B5EF4-FFF2-40B4-BE49-F238E27FC236}">
                <a16:creationId xmlns:a16="http://schemas.microsoft.com/office/drawing/2014/main" id="{A960FEC3-DCC9-9971-235B-37D5A35A2A5C}"/>
              </a:ext>
            </a:extLst>
          </p:cNvPr>
          <p:cNvSpPr>
            <a:spLocks noGrp="1"/>
          </p:cNvSpPr>
          <p:nvPr>
            <p:ph idx="1"/>
          </p:nvPr>
        </p:nvSpPr>
        <p:spPr>
          <a:xfrm>
            <a:off x="192505" y="1361440"/>
            <a:ext cx="6883462" cy="5252720"/>
          </a:xfrm>
        </p:spPr>
        <p:txBody>
          <a:bodyPr anchor="t">
            <a:noAutofit/>
          </a:bodyPr>
          <a:lstStyle/>
          <a:p>
            <a:r>
              <a:rPr lang="en-US" sz="1600" b="1" i="0" dirty="0">
                <a:effectLst/>
                <a:latin typeface="Lato" panose="020F0502020204030203" pitchFamily="34" charset="0"/>
                <a:ea typeface="Calibri" panose="020F0502020204030204" pitchFamily="34" charset="0"/>
                <a:cs typeface="Calibri" panose="020F0502020204030204" pitchFamily="34" charset="0"/>
              </a:rPr>
              <a:t>Graph of Thoughts (</a:t>
            </a:r>
            <a:r>
              <a:rPr lang="en-US" sz="1600" b="1" i="0" dirty="0" err="1">
                <a:effectLst/>
                <a:latin typeface="Lato" panose="020F0502020204030203" pitchFamily="34" charset="0"/>
                <a:ea typeface="Calibri" panose="020F0502020204030204" pitchFamily="34" charset="0"/>
                <a:cs typeface="Calibri" panose="020F0502020204030204" pitchFamily="34" charset="0"/>
              </a:rPr>
              <a:t>GoT</a:t>
            </a:r>
            <a:r>
              <a:rPr lang="en-US" sz="1600" b="1" i="0" dirty="0">
                <a:effectLst/>
                <a:latin typeface="Lato" panose="020F0502020204030203" pitchFamily="34" charset="0"/>
                <a:ea typeface="Calibri" panose="020F0502020204030204" pitchFamily="34" charset="0"/>
                <a:cs typeface="Calibri" panose="020F0502020204030204" pitchFamily="34" charset="0"/>
              </a:rPr>
              <a:t>) </a:t>
            </a:r>
            <a:r>
              <a:rPr lang="en-US" sz="1600" i="0" dirty="0">
                <a:effectLst/>
                <a:latin typeface="Lato" panose="020F0502020204030203" pitchFamily="34" charset="0"/>
                <a:ea typeface="Calibri" panose="020F0502020204030204" pitchFamily="34" charset="0"/>
                <a:cs typeface="Calibri" panose="020F0502020204030204" pitchFamily="34" charset="0"/>
              </a:rPr>
              <a:t>is an innovative framework that enhances prompting capabilities in large language models (LLMs) like GPT-3 by modeling reasoning as a graph.</a:t>
            </a:r>
          </a:p>
          <a:p>
            <a:pPr lvl="1">
              <a:buFont typeface="Wingdings" panose="05000000000000000000" pitchFamily="2" charset="2"/>
              <a:buChar char="§"/>
            </a:pPr>
            <a:r>
              <a:rPr lang="en-US" sz="1600" b="1" i="0" dirty="0">
                <a:effectLst/>
                <a:latin typeface="Lato" panose="020F0502020204030203" pitchFamily="34" charset="0"/>
                <a:ea typeface="Calibri" panose="020F0502020204030204" pitchFamily="34" charset="0"/>
                <a:cs typeface="Calibri" panose="020F0502020204030204" pitchFamily="34" charset="0"/>
              </a:rPr>
              <a:t>vertices </a:t>
            </a:r>
            <a:r>
              <a:rPr lang="en-US" sz="1600" i="0" dirty="0">
                <a:effectLst/>
                <a:latin typeface="Lato" panose="020F0502020204030203" pitchFamily="34" charset="0"/>
                <a:ea typeface="Calibri" panose="020F0502020204030204" pitchFamily="34" charset="0"/>
                <a:cs typeface="Calibri" panose="020F0502020204030204" pitchFamily="34" charset="0"/>
              </a:rPr>
              <a:t>represent </a:t>
            </a:r>
            <a:r>
              <a:rPr lang="en-US" sz="1600" b="1" i="0" dirty="0">
                <a:effectLst/>
                <a:latin typeface="Lato" panose="020F0502020204030203" pitchFamily="34" charset="0"/>
                <a:ea typeface="Calibri" panose="020F0502020204030204" pitchFamily="34" charset="0"/>
                <a:cs typeface="Calibri" panose="020F0502020204030204" pitchFamily="34" charset="0"/>
              </a:rPr>
              <a:t>LLM “thoughts” or intermediate solutions</a:t>
            </a:r>
            <a:r>
              <a:rPr lang="en-US" sz="1600" i="0" dirty="0">
                <a:effectLst/>
                <a:latin typeface="Lato" panose="020F0502020204030203" pitchFamily="34" charset="0"/>
                <a:ea typeface="Calibri" panose="020F0502020204030204" pitchFamily="34" charset="0"/>
                <a:cs typeface="Calibri" panose="020F0502020204030204" pitchFamily="34" charset="0"/>
              </a:rPr>
              <a:t>, while </a:t>
            </a:r>
            <a:r>
              <a:rPr lang="en-US" sz="1600" b="1" i="0" dirty="0">
                <a:effectLst/>
                <a:latin typeface="Lato" panose="020F0502020204030203" pitchFamily="34" charset="0"/>
                <a:ea typeface="Calibri" panose="020F0502020204030204" pitchFamily="34" charset="0"/>
                <a:cs typeface="Calibri" panose="020F0502020204030204" pitchFamily="34" charset="0"/>
              </a:rPr>
              <a:t>edges</a:t>
            </a:r>
            <a:r>
              <a:rPr lang="en-US" sz="1600" i="0" dirty="0">
                <a:effectLst/>
                <a:latin typeface="Lato" panose="020F0502020204030203" pitchFamily="34" charset="0"/>
                <a:ea typeface="Calibri" panose="020F0502020204030204" pitchFamily="34" charset="0"/>
                <a:cs typeface="Calibri" panose="020F0502020204030204" pitchFamily="34" charset="0"/>
              </a:rPr>
              <a:t> denote their </a:t>
            </a:r>
            <a:r>
              <a:rPr lang="en-US" sz="1600" b="1" i="0" dirty="0">
                <a:effectLst/>
                <a:latin typeface="Lato" panose="020F0502020204030203" pitchFamily="34" charset="0"/>
                <a:ea typeface="Calibri" panose="020F0502020204030204" pitchFamily="34" charset="0"/>
                <a:cs typeface="Calibri" panose="020F0502020204030204" pitchFamily="34" charset="0"/>
              </a:rPr>
              <a:t>dependencies</a:t>
            </a:r>
            <a:r>
              <a:rPr lang="en-US" sz="1600" i="0" dirty="0">
                <a:effectLst/>
                <a:latin typeface="Lato" panose="020F0502020204030203" pitchFamily="34" charset="0"/>
                <a:ea typeface="Calibri" panose="020F0502020204030204" pitchFamily="34" charset="0"/>
                <a:cs typeface="Calibri" panose="020F0502020204030204" pitchFamily="34" charset="0"/>
              </a:rPr>
              <a:t>.</a:t>
            </a:r>
          </a:p>
          <a:p>
            <a:r>
              <a:rPr lang="en-US" sz="1600" dirty="0">
                <a:latin typeface="Lato" panose="020F0502020204030203" pitchFamily="34" charset="0"/>
                <a:ea typeface="Calibri" panose="020F0502020204030204" pitchFamily="34" charset="0"/>
                <a:cs typeface="Calibri" panose="020F0502020204030204" pitchFamily="34" charset="0"/>
              </a:rPr>
              <a:t>E</a:t>
            </a:r>
            <a:r>
              <a:rPr lang="en-US" sz="1600" i="0" dirty="0">
                <a:effectLst/>
                <a:latin typeface="Lato" panose="020F0502020204030203" pitchFamily="34" charset="0"/>
                <a:ea typeface="Calibri" panose="020F0502020204030204" pitchFamily="34" charset="0"/>
                <a:cs typeface="Calibri" panose="020F0502020204030204" pitchFamily="34" charset="0"/>
              </a:rPr>
              <a:t>nables the </a:t>
            </a:r>
            <a:r>
              <a:rPr lang="en-US" sz="1600" b="1" i="0" dirty="0">
                <a:effectLst/>
                <a:latin typeface="Lato" panose="020F0502020204030203" pitchFamily="34" charset="0"/>
                <a:ea typeface="Calibri" panose="020F0502020204030204" pitchFamily="34" charset="0"/>
                <a:cs typeface="Calibri" panose="020F0502020204030204" pitchFamily="34" charset="0"/>
              </a:rPr>
              <a:t>aggregation and refinement of ideas through feedback loops</a:t>
            </a:r>
            <a:endParaRPr lang="en-US" sz="1600" b="1" dirty="0">
              <a:latin typeface="Lato" panose="020F0502020204030203" pitchFamily="34" charset="0"/>
              <a:ea typeface="Calibri" panose="020F0502020204030204" pitchFamily="34" charset="0"/>
              <a:cs typeface="Calibri" panose="020F0502020204030204" pitchFamily="34" charset="0"/>
            </a:endParaRPr>
          </a:p>
          <a:p>
            <a:pPr lvl="1">
              <a:buFont typeface="Wingdings" panose="05000000000000000000" pitchFamily="2" charset="2"/>
              <a:buChar char="§"/>
            </a:pPr>
            <a:r>
              <a:rPr lang="en-US" sz="1600" i="0" dirty="0">
                <a:effectLst/>
                <a:latin typeface="Lato" panose="020F0502020204030203" pitchFamily="34" charset="0"/>
                <a:ea typeface="Calibri" panose="020F0502020204030204" pitchFamily="34" charset="0"/>
                <a:cs typeface="Calibri" panose="020F0502020204030204" pitchFamily="34" charset="0"/>
              </a:rPr>
              <a:t>allowing for more nuanced control over reasoning chains compared to traditional methods</a:t>
            </a:r>
            <a:r>
              <a:rPr lang="en-US" sz="1200" i="0" dirty="0">
                <a:effectLst/>
                <a:latin typeface="Lato" panose="020F0502020204030203" pitchFamily="34" charset="0"/>
                <a:ea typeface="Calibri" panose="020F0502020204030204" pitchFamily="34" charset="0"/>
                <a:cs typeface="Calibri" panose="020F0502020204030204" pitchFamily="34" charset="0"/>
              </a:rPr>
              <a:t>.</a:t>
            </a:r>
          </a:p>
          <a:p>
            <a:r>
              <a:rPr lang="en-US" sz="1600" i="0" dirty="0" err="1">
                <a:effectLst/>
                <a:latin typeface="Lato" panose="020F0502020204030203" pitchFamily="34" charset="0"/>
                <a:ea typeface="Calibri" panose="020F0502020204030204" pitchFamily="34" charset="0"/>
                <a:cs typeface="Calibri" panose="020F0502020204030204" pitchFamily="34" charset="0"/>
              </a:rPr>
              <a:t>GoT</a:t>
            </a:r>
            <a:r>
              <a:rPr lang="en-US" sz="1600" i="0" dirty="0">
                <a:effectLst/>
                <a:latin typeface="Lato" panose="020F0502020204030203" pitchFamily="34" charset="0"/>
                <a:ea typeface="Calibri" panose="020F0502020204030204" pitchFamily="34" charset="0"/>
                <a:cs typeface="Calibri" panose="020F0502020204030204" pitchFamily="34" charset="0"/>
              </a:rPr>
              <a:t> aligns LLM reasoning with human thought processes.</a:t>
            </a:r>
          </a:p>
          <a:p>
            <a:endParaRPr lang="en-US" sz="1600" i="0" dirty="0">
              <a:effectLst/>
              <a:latin typeface="Lato" panose="020F0502020204030203" pitchFamily="34" charset="0"/>
              <a:ea typeface="Calibri" panose="020F0502020204030204" pitchFamily="34" charset="0"/>
              <a:cs typeface="Calibri" panose="020F0502020204030204" pitchFamily="34" charset="0"/>
            </a:endParaRPr>
          </a:p>
          <a:p>
            <a:pPr marL="0" indent="0">
              <a:buNone/>
            </a:pPr>
            <a:r>
              <a:rPr lang="en-US" sz="1800" b="1" dirty="0">
                <a:solidFill>
                  <a:schemeClr val="accent1"/>
                </a:solidFill>
                <a:latin typeface="Lato" panose="020F0502020204030203" pitchFamily="34" charset="0"/>
                <a:ea typeface="Calibri" panose="020F0502020204030204" pitchFamily="34" charset="0"/>
                <a:cs typeface="Calibri" panose="020F0502020204030204" pitchFamily="34" charset="0"/>
              </a:rPr>
              <a:t>Key Advantages</a:t>
            </a:r>
            <a:endParaRPr lang="en-US" sz="1800" b="1" i="0" dirty="0">
              <a:solidFill>
                <a:schemeClr val="accent1"/>
              </a:solidFill>
              <a:effectLst/>
              <a:latin typeface="Lato" panose="020F0502020204030203" pitchFamily="34" charset="0"/>
              <a:ea typeface="Calibri" panose="020F0502020204030204" pitchFamily="34" charset="0"/>
              <a:cs typeface="Calibri" panose="020F0502020204030204" pitchFamily="34" charset="0"/>
            </a:endParaRPr>
          </a:p>
          <a:p>
            <a:pPr lvl="1"/>
            <a:r>
              <a:rPr lang="en-US" sz="1600" i="0" dirty="0" err="1">
                <a:effectLst/>
                <a:latin typeface="Lato" panose="020F0502020204030203" pitchFamily="34" charset="0"/>
                <a:ea typeface="Calibri" panose="020F0502020204030204" pitchFamily="34" charset="0"/>
                <a:cs typeface="Calibri" panose="020F0502020204030204" pitchFamily="34" charset="0"/>
              </a:rPr>
              <a:t>GoT</a:t>
            </a:r>
            <a:r>
              <a:rPr lang="en-US" sz="1600" i="0" dirty="0">
                <a:effectLst/>
                <a:latin typeface="Lato" panose="020F0502020204030203" pitchFamily="34" charset="0"/>
                <a:ea typeface="Calibri" panose="020F0502020204030204" pitchFamily="34" charset="0"/>
                <a:cs typeface="Calibri" panose="020F0502020204030204" pitchFamily="34" charset="0"/>
              </a:rPr>
              <a:t> </a:t>
            </a:r>
            <a:r>
              <a:rPr lang="en-US" sz="1600" b="1" i="0" dirty="0">
                <a:effectLst/>
                <a:latin typeface="Lato" panose="020F0502020204030203" pitchFamily="34" charset="0"/>
                <a:ea typeface="Calibri" panose="020F0502020204030204" pitchFamily="34" charset="0"/>
                <a:cs typeface="Calibri" panose="020F0502020204030204" pitchFamily="34" charset="0"/>
              </a:rPr>
              <a:t>improves accuracy </a:t>
            </a:r>
            <a:r>
              <a:rPr lang="en-US" sz="1600" i="0" dirty="0">
                <a:effectLst/>
                <a:latin typeface="Lato" panose="020F0502020204030203" pitchFamily="34" charset="0"/>
                <a:ea typeface="Calibri" panose="020F0502020204030204" pitchFamily="34" charset="0"/>
                <a:cs typeface="Calibri" panose="020F0502020204030204" pitchFamily="34" charset="0"/>
              </a:rPr>
              <a:t>and </a:t>
            </a:r>
            <a:r>
              <a:rPr lang="en-US" sz="1600" b="1" i="0" dirty="0">
                <a:effectLst/>
                <a:latin typeface="Lato" panose="020F0502020204030203" pitchFamily="34" charset="0"/>
                <a:ea typeface="Calibri" panose="020F0502020204030204" pitchFamily="34" charset="0"/>
                <a:cs typeface="Calibri" panose="020F0502020204030204" pitchFamily="34" charset="0"/>
              </a:rPr>
              <a:t>decreases inference costs</a:t>
            </a:r>
            <a:r>
              <a:rPr lang="en-US" sz="1600" i="0" dirty="0">
                <a:effectLst/>
                <a:latin typeface="Lato" panose="020F0502020204030203" pitchFamily="34" charset="0"/>
                <a:ea typeface="Calibri" panose="020F0502020204030204" pitchFamily="34" charset="0"/>
                <a:cs typeface="Calibri" panose="020F0502020204030204" pitchFamily="34" charset="0"/>
              </a:rPr>
              <a:t>, outperforming prior methods in tasks such as sorting, set operations, keyword counting, and document merging. </a:t>
            </a:r>
          </a:p>
          <a:p>
            <a:pPr lvl="1"/>
            <a:r>
              <a:rPr lang="en-US" sz="1600" i="0" dirty="0">
                <a:effectLst/>
                <a:latin typeface="Lato" panose="020F0502020204030203" pitchFamily="34" charset="0"/>
                <a:ea typeface="Calibri" panose="020F0502020204030204" pitchFamily="34" charset="0"/>
                <a:cs typeface="Calibri" panose="020F0502020204030204" pitchFamily="34" charset="0"/>
              </a:rPr>
              <a:t>For example</a:t>
            </a:r>
            <a:r>
              <a:rPr lang="en-US" sz="1600" b="1" i="0" dirty="0">
                <a:effectLst/>
                <a:latin typeface="Lato" panose="020F0502020204030203" pitchFamily="34" charset="0"/>
                <a:ea typeface="Calibri" panose="020F0502020204030204" pitchFamily="34" charset="0"/>
                <a:cs typeface="Calibri" panose="020F0502020204030204" pitchFamily="34" charset="0"/>
              </a:rPr>
              <a:t>, it achieves a 62% increase in sorting accuracy </a:t>
            </a:r>
            <a:r>
              <a:rPr lang="en-US" sz="1600" i="0" dirty="0">
                <a:effectLst/>
                <a:latin typeface="Lato" panose="020F0502020204030203" pitchFamily="34" charset="0"/>
                <a:ea typeface="Calibri" panose="020F0502020204030204" pitchFamily="34" charset="0"/>
                <a:cs typeface="Calibri" panose="020F0502020204030204" pitchFamily="34" charset="0"/>
              </a:rPr>
              <a:t>over tree-of-thoughts and cuts costs by over 31%.</a:t>
            </a:r>
          </a:p>
        </p:txBody>
      </p:sp>
      <p:sp>
        <p:nvSpPr>
          <p:cNvPr id="34" name="Rectangle 33">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D573527E-FFD8-3083-AC44-AC922D9A0786}"/>
              </a:ext>
            </a:extLst>
          </p:cNvPr>
          <p:cNvPicPr>
            <a:picLocks noChangeAspect="1"/>
          </p:cNvPicPr>
          <p:nvPr/>
        </p:nvPicPr>
        <p:blipFill>
          <a:blip r:embed="rId3"/>
          <a:stretch>
            <a:fillRect/>
          </a:stretch>
        </p:blipFill>
        <p:spPr>
          <a:xfrm>
            <a:off x="7268472" y="1096994"/>
            <a:ext cx="4646160" cy="50256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02308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 name="Title 3">
            <a:extLst>
              <a:ext uri="{FF2B5EF4-FFF2-40B4-BE49-F238E27FC236}">
                <a16:creationId xmlns:a16="http://schemas.microsoft.com/office/drawing/2014/main" id="{5BCE4F50-3FB1-68A8-5C4B-7F7250FF78D0}"/>
              </a:ext>
            </a:extLst>
          </p:cNvPr>
          <p:cNvSpPr>
            <a:spLocks noGrp="1"/>
          </p:cNvSpPr>
          <p:nvPr>
            <p:ph type="title"/>
          </p:nvPr>
        </p:nvSpPr>
        <p:spPr>
          <a:xfrm>
            <a:off x="170688" y="604007"/>
            <a:ext cx="7885176" cy="2635993"/>
          </a:xfrm>
        </p:spPr>
        <p:txBody>
          <a:bodyPr vert="horz" lIns="91440" tIns="45720" rIns="91440" bIns="45720" rtlCol="0" anchor="b">
            <a:normAutofit/>
          </a:bodyPr>
          <a:lstStyle/>
          <a:p>
            <a:r>
              <a:rPr lang="en-US" sz="4400" i="0" kern="1200" dirty="0">
                <a:ln w="0"/>
                <a:effectLst>
                  <a:outerShdw blurRad="38100" dist="19050" dir="2700000" algn="tl" rotWithShape="0">
                    <a:schemeClr val="dk1">
                      <a:alpha val="40000"/>
                    </a:schemeClr>
                  </a:outerShdw>
                </a:effectLst>
                <a:latin typeface="+mj-lt"/>
                <a:ea typeface="+mj-ea"/>
                <a:cs typeface="+mj-cs"/>
              </a:rPr>
              <a:t>Enhancing LLMs efficiency for task or Domain specific use cases</a:t>
            </a:r>
            <a:endParaRPr lang="en-US" sz="4400" kern="1200" dirty="0">
              <a:ln w="0"/>
              <a:effectLst>
                <a:outerShdw blurRad="38100" dist="19050" dir="2700000" algn="tl" rotWithShape="0">
                  <a:schemeClr val="dk1">
                    <a:alpha val="40000"/>
                  </a:schemeClr>
                </a:outerShdw>
              </a:effectLst>
              <a:latin typeface="+mj-lt"/>
              <a:ea typeface="+mj-ea"/>
              <a:cs typeface="+mj-cs"/>
            </a:endParaRPr>
          </a:p>
        </p:txBody>
      </p:sp>
      <p:sp>
        <p:nvSpPr>
          <p:cNvPr id="24" name="Rectangle 23">
            <a:extLst>
              <a:ext uri="{FF2B5EF4-FFF2-40B4-BE49-F238E27FC236}">
                <a16:creationId xmlns:a16="http://schemas.microsoft.com/office/drawing/2014/main" id="{BC05CA36-AD6A-4ABF-9A05-52E5A143D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22214"/>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6" name="Rectangle 25">
            <a:extLst>
              <a:ext uri="{FF2B5EF4-FFF2-40B4-BE49-F238E27FC236}">
                <a16:creationId xmlns:a16="http://schemas.microsoft.com/office/drawing/2014/main" id="{D4331EE8-85A4-4588-8D9E-70E534D47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4022220"/>
            <a:ext cx="81533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8" name="Rectangle 27">
            <a:extLst>
              <a:ext uri="{FF2B5EF4-FFF2-40B4-BE49-F238E27FC236}">
                <a16:creationId xmlns:a16="http://schemas.microsoft.com/office/drawing/2014/main" id="{49D6C862-61CC-4B46-8080-96583D653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22219"/>
            <a:ext cx="12253472" cy="2835781"/>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8" name="Graphic 7" descr="Report Add">
            <a:extLst>
              <a:ext uri="{FF2B5EF4-FFF2-40B4-BE49-F238E27FC236}">
                <a16:creationId xmlns:a16="http://schemas.microsoft.com/office/drawing/2014/main" id="{F9F7CC20-FB83-B81D-D130-DE8AE14430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73907" y="658489"/>
            <a:ext cx="5163022" cy="5163022"/>
          </a:xfrm>
          <a:prstGeom prst="rect">
            <a:avLst/>
          </a:prstGeom>
        </p:spPr>
      </p:pic>
      <p:sp>
        <p:nvSpPr>
          <p:cNvPr id="30" name="Rectangle 29">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797"/>
            <a:ext cx="12191998" cy="457203"/>
          </a:xfrm>
          <a:prstGeom prst="rect">
            <a:avLst/>
          </a:prstGeom>
          <a:gradFill>
            <a:gsLst>
              <a:gs pos="0">
                <a:srgbClr val="000000">
                  <a:alpha val="43000"/>
                </a:srgbClr>
              </a:gs>
              <a:gs pos="79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23009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90" name="Rectangle 208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1" name="Rectangle 209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2" name="Rectangle 2091">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3" name="Rectangle 2092">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4" name="Freeform: Shape 209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89" name="Rectangle 208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6283761-6443-A08F-6A25-F7FD3FBE8DB6}"/>
              </a:ext>
            </a:extLst>
          </p:cNvPr>
          <p:cNvSpPr>
            <a:spLocks noGrp="1"/>
          </p:cNvSpPr>
          <p:nvPr>
            <p:ph type="title"/>
          </p:nvPr>
        </p:nvSpPr>
        <p:spPr>
          <a:xfrm>
            <a:off x="466722" y="586855"/>
            <a:ext cx="3201366" cy="3387497"/>
          </a:xfrm>
        </p:spPr>
        <p:txBody>
          <a:bodyPr anchor="b">
            <a:normAutofit/>
          </a:bodyPr>
          <a:lstStyle/>
          <a:p>
            <a:pPr algn="r"/>
            <a:r>
              <a:rPr lang="en-US" sz="4000" dirty="0">
                <a:solidFill>
                  <a:srgbClr val="FFFFFF"/>
                </a:solidFill>
              </a:rPr>
              <a:t>Challenges in Training Large Language Models from scratch</a:t>
            </a:r>
          </a:p>
        </p:txBody>
      </p:sp>
      <p:sp>
        <p:nvSpPr>
          <p:cNvPr id="5" name="Content Placeholder 4">
            <a:extLst>
              <a:ext uri="{FF2B5EF4-FFF2-40B4-BE49-F238E27FC236}">
                <a16:creationId xmlns:a16="http://schemas.microsoft.com/office/drawing/2014/main" id="{CDFF076F-3C8D-6D59-8EB9-362D897C0E4D}"/>
              </a:ext>
            </a:extLst>
          </p:cNvPr>
          <p:cNvSpPr>
            <a:spLocks noGrp="1"/>
          </p:cNvSpPr>
          <p:nvPr>
            <p:ph idx="1"/>
          </p:nvPr>
        </p:nvSpPr>
        <p:spPr>
          <a:xfrm>
            <a:off x="4331544" y="3974352"/>
            <a:ext cx="7057689" cy="2552411"/>
          </a:xfrm>
          <a:ln w="57150">
            <a:prstDash val="dash"/>
          </a:ln>
        </p:spPr>
        <p:style>
          <a:lnRef idx="2">
            <a:schemeClr val="accent1"/>
          </a:lnRef>
          <a:fillRef idx="1">
            <a:schemeClr val="lt1"/>
          </a:fillRef>
          <a:effectRef idx="0">
            <a:schemeClr val="accent1"/>
          </a:effectRef>
          <a:fontRef idx="minor">
            <a:schemeClr val="dk1"/>
          </a:fontRef>
        </p:style>
        <p:txBody>
          <a:bodyPr anchor="ctr">
            <a:normAutofit/>
            <a:scene3d>
              <a:camera prst="orthographicFront"/>
              <a:lightRig rig="soft" dir="t">
                <a:rot lat="0" lon="0" rev="15600000"/>
              </a:lightRig>
            </a:scene3d>
            <a:sp3d extrusionH="57150" prstMaterial="softEdge">
              <a:bevelT w="25400" h="38100"/>
            </a:sp3d>
          </a:bodyPr>
          <a:lstStyle/>
          <a:p>
            <a:pPr marL="0" indent="0">
              <a:buNone/>
            </a:pPr>
            <a:r>
              <a:rPr lang="en-US" b="1" dirty="0">
                <a:ln w="0"/>
                <a:solidFill>
                  <a:schemeClr val="accent1"/>
                </a:solidFill>
                <a:effectLst>
                  <a:outerShdw blurRad="38100" dist="25400" dir="5400000" algn="ctr" rotWithShape="0">
                    <a:srgbClr val="6E747A">
                      <a:alpha val="43000"/>
                    </a:srgbClr>
                  </a:outerShdw>
                </a:effectLst>
                <a:latin typeface="Lato" panose="020F0502020204030203" pitchFamily="34" charset="0"/>
              </a:rPr>
              <a:t>Alternative: </a:t>
            </a:r>
          </a:p>
          <a:p>
            <a:pPr marL="0" indent="0">
              <a:buNone/>
            </a:pPr>
            <a:r>
              <a:rPr lang="en-US" sz="2000" b="1" dirty="0">
                <a:ln/>
                <a:solidFill>
                  <a:schemeClr val="tx1"/>
                </a:solidFill>
                <a:latin typeface="Lato" panose="020F0502020204030203" pitchFamily="34" charset="0"/>
              </a:rPr>
              <a:t>Due to these challenges, we will discuss a few alternative strategies that are more efficient to adapt LLMs for our specific Use case:</a:t>
            </a:r>
          </a:p>
          <a:p>
            <a:pPr>
              <a:buFont typeface="Wingdings" panose="05000000000000000000" pitchFamily="2" charset="2"/>
              <a:buChar char="§"/>
            </a:pPr>
            <a:r>
              <a:rPr lang="en-US" sz="2000" b="1" dirty="0">
                <a:ln/>
                <a:solidFill>
                  <a:schemeClr val="tx1"/>
                </a:solidFill>
                <a:latin typeface="Lato" panose="020F0502020204030203" pitchFamily="34" charset="0"/>
              </a:rPr>
              <a:t>Parameter Efficient Fine Tuning: Adapter based and tuning techniques</a:t>
            </a:r>
          </a:p>
          <a:p>
            <a:pPr>
              <a:buFont typeface="Wingdings" panose="05000000000000000000" pitchFamily="2" charset="2"/>
              <a:buChar char="§"/>
            </a:pPr>
            <a:r>
              <a:rPr lang="en-US" sz="2000" b="1" dirty="0">
                <a:ln/>
                <a:solidFill>
                  <a:schemeClr val="tx1"/>
                </a:solidFill>
                <a:latin typeface="Lato" panose="020F0502020204030203" pitchFamily="34" charset="0"/>
              </a:rPr>
              <a:t>Distillation Techniques</a:t>
            </a:r>
          </a:p>
        </p:txBody>
      </p:sp>
      <p:pic>
        <p:nvPicPr>
          <p:cNvPr id="2055" name="Picture 7" descr="image">
            <a:extLst>
              <a:ext uri="{FF2B5EF4-FFF2-40B4-BE49-F238E27FC236}">
                <a16:creationId xmlns:a16="http://schemas.microsoft.com/office/drawing/2014/main" id="{0F475883-7EA2-0155-56B6-15AFFE5223C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31544" y="331237"/>
            <a:ext cx="7052287" cy="32467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9041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49" name="Rectangle 4148">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57882548-5C5B-F328-C37D-281DA03BD090}"/>
              </a:ext>
            </a:extLst>
          </p:cNvPr>
          <p:cNvSpPr>
            <a:spLocks noGrp="1"/>
          </p:cNvSpPr>
          <p:nvPr>
            <p:ph type="title"/>
          </p:nvPr>
        </p:nvSpPr>
        <p:spPr>
          <a:xfrm>
            <a:off x="602461" y="1360481"/>
            <a:ext cx="4525700" cy="4025335"/>
          </a:xfrm>
        </p:spPr>
        <p:txBody>
          <a:bodyPr vert="horz" lIns="91440" tIns="45720" rIns="91440" bIns="45720" rtlCol="0" anchor="b">
            <a:normAutofit/>
          </a:bodyPr>
          <a:lstStyle/>
          <a:p>
            <a:r>
              <a:rPr lang="en-US" sz="4600" b="1" i="0" kern="1200" spc="50" dirty="0">
                <a:ln w="0"/>
                <a:solidFill>
                  <a:schemeClr val="bg2"/>
                </a:solidFill>
                <a:effectLst>
                  <a:innerShdw blurRad="63500" dist="50800" dir="13500000">
                    <a:srgbClr val="000000">
                      <a:alpha val="50000"/>
                    </a:srgbClr>
                  </a:innerShdw>
                </a:effectLst>
                <a:latin typeface="+mj-lt"/>
                <a:ea typeface="+mj-ea"/>
                <a:cs typeface="+mj-cs"/>
              </a:rPr>
              <a:t>Parameter Efficient fine tuning (PEFT)</a:t>
            </a:r>
          </a:p>
        </p:txBody>
      </p:sp>
      <p:pic>
        <p:nvPicPr>
          <p:cNvPr id="4098" name="Picture 2" descr="A diagram of a diagram of a process&#10;&#10;Description automatically generated with medium confidence">
            <a:extLst>
              <a:ext uri="{FF2B5EF4-FFF2-40B4-BE49-F238E27FC236}">
                <a16:creationId xmlns:a16="http://schemas.microsoft.com/office/drawing/2014/main" id="{292D0947-93C3-2928-6D93-CFB367637C24}"/>
              </a:ext>
            </a:extLst>
          </p:cNvPr>
          <p:cNvPicPr>
            <a:picLocks noGrp="1" noChangeAspect="1" noChangeArrowheads="1"/>
          </p:cNvPicPr>
          <p:nvPr>
            <p:ph idx="4294967295"/>
          </p:nvPr>
        </p:nvPicPr>
        <p:blipFill>
          <a:blip r:embed="rId2">
            <a:alphaModFix/>
            <a:extLst>
              <a:ext uri="{28A0092B-C50C-407E-A947-70E740481C1C}">
                <a14:useLocalDpi xmlns:a14="http://schemas.microsoft.com/office/drawing/2010/main" val="0"/>
              </a:ext>
            </a:extLst>
          </a:blip>
          <a:srcRect r="2673" b="1"/>
          <a:stretch/>
        </p:blipFill>
        <p:spPr bwMode="auto">
          <a:xfrm>
            <a:off x="5128161" y="1197768"/>
            <a:ext cx="6461378" cy="44624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150" name="Rectangle 4149">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6899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C7A3E5-E426-F0CD-E39B-D17F15FE7564}"/>
              </a:ext>
            </a:extLst>
          </p:cNvPr>
          <p:cNvSpPr>
            <a:spLocks noGrp="1"/>
          </p:cNvSpPr>
          <p:nvPr>
            <p:ph type="title"/>
          </p:nvPr>
        </p:nvSpPr>
        <p:spPr>
          <a:xfrm>
            <a:off x="584616" y="502021"/>
            <a:ext cx="11505785" cy="544459"/>
          </a:xfrm>
        </p:spPr>
        <p:txBody>
          <a:bodyPr anchor="b">
            <a:noAutofit/>
          </a:bodyPr>
          <a:lstStyle/>
          <a:p>
            <a:pPr algn="ctr"/>
            <a:r>
              <a:rPr lang="it-IT" dirty="0">
                <a:ln w="0"/>
                <a:effectLst>
                  <a:outerShdw blurRad="38100" dist="19050" dir="2700000" algn="tl" rotWithShape="0">
                    <a:schemeClr val="dk1">
                      <a:alpha val="40000"/>
                    </a:schemeClr>
                  </a:outerShdw>
                </a:effectLst>
              </a:rPr>
              <a:t>LoRA &amp; QLoRA </a:t>
            </a:r>
            <a:endParaRPr lang="en-IN" dirty="0">
              <a:ln w="0"/>
              <a:effectLst>
                <a:outerShdw blurRad="38100" dist="19050" dir="2700000" algn="tl" rotWithShape="0">
                  <a:schemeClr val="dk1">
                    <a:alpha val="40000"/>
                  </a:schemeClr>
                </a:outerShdw>
              </a:effectLst>
            </a:endParaRPr>
          </a:p>
        </p:txBody>
      </p:sp>
      <p:sp>
        <p:nvSpPr>
          <p:cNvPr id="3" name="Content Placeholder 2">
            <a:extLst>
              <a:ext uri="{FF2B5EF4-FFF2-40B4-BE49-F238E27FC236}">
                <a16:creationId xmlns:a16="http://schemas.microsoft.com/office/drawing/2014/main" id="{D1CAE23C-0541-A91D-3DB8-24D054B05978}"/>
              </a:ext>
            </a:extLst>
          </p:cNvPr>
          <p:cNvSpPr>
            <a:spLocks noGrp="1"/>
          </p:cNvSpPr>
          <p:nvPr>
            <p:ph idx="1"/>
          </p:nvPr>
        </p:nvSpPr>
        <p:spPr>
          <a:xfrm>
            <a:off x="284482" y="1046480"/>
            <a:ext cx="5000750" cy="5235448"/>
          </a:xfrm>
        </p:spPr>
        <p:txBody>
          <a:bodyPr anchor="t">
            <a:normAutofit fontScale="92500"/>
          </a:bodyPr>
          <a:lstStyle/>
          <a:p>
            <a:pPr marL="0" indent="0">
              <a:buNone/>
            </a:pPr>
            <a:r>
              <a:rPr lang="en-US" sz="1800" b="1" i="0" u="sng" dirty="0" err="1">
                <a:solidFill>
                  <a:schemeClr val="accent1"/>
                </a:solidFill>
                <a:effectLst/>
                <a:latin typeface="Lato" panose="020F0502020204030203" pitchFamily="34" charset="0"/>
              </a:rPr>
              <a:t>LoRA</a:t>
            </a:r>
            <a:r>
              <a:rPr lang="en-US" sz="1800" b="1" i="0" u="sng" dirty="0">
                <a:solidFill>
                  <a:schemeClr val="accent1"/>
                </a:solidFill>
                <a:effectLst/>
                <a:latin typeface="Lato" panose="020F0502020204030203" pitchFamily="34" charset="0"/>
              </a:rPr>
              <a:t> (Low-Rank Adaptation)</a:t>
            </a:r>
            <a:endParaRPr lang="en-US" sz="1800" b="0" i="0" u="sng" dirty="0">
              <a:solidFill>
                <a:schemeClr val="accent1"/>
              </a:solidFill>
              <a:effectLst/>
              <a:latin typeface="Lato" panose="020F0502020204030203" pitchFamily="34" charset="0"/>
            </a:endParaRPr>
          </a:p>
          <a:p>
            <a:pPr>
              <a:buFont typeface="Arial" panose="020B0604020202020204" pitchFamily="34" charset="0"/>
              <a:buChar char="•"/>
            </a:pPr>
            <a:r>
              <a:rPr lang="en-US" sz="1400" b="1" i="0" dirty="0">
                <a:effectLst/>
                <a:latin typeface="Lato" panose="020F0502020204030203" pitchFamily="34" charset="0"/>
              </a:rPr>
              <a:t>Mechanism:</a:t>
            </a:r>
            <a:r>
              <a:rPr lang="en-US" sz="1400" b="0" i="0" dirty="0">
                <a:effectLst/>
                <a:latin typeface="Lato" panose="020F0502020204030203" pitchFamily="34" charset="0"/>
              </a:rPr>
              <a:t> Fine-tunes LLMs by injecting trainable low-rank matrices into attention layers while freezing the original model weights.</a:t>
            </a:r>
          </a:p>
          <a:p>
            <a:pPr>
              <a:buFont typeface="Arial" panose="020B0604020202020204" pitchFamily="34" charset="0"/>
              <a:buChar char="•"/>
            </a:pPr>
            <a:r>
              <a:rPr lang="en-US" sz="1400" b="1" i="0" dirty="0">
                <a:effectLst/>
                <a:latin typeface="Lato" panose="020F0502020204030203" pitchFamily="34" charset="0"/>
              </a:rPr>
              <a:t>Advantages:</a:t>
            </a:r>
            <a:endParaRPr lang="en-US" sz="1400" b="0" i="0" dirty="0">
              <a:effectLst/>
              <a:latin typeface="Lato" panose="020F0502020204030203" pitchFamily="34" charset="0"/>
            </a:endParaRPr>
          </a:p>
          <a:p>
            <a:pPr marL="742950" lvl="1" indent="-285750">
              <a:buFont typeface="Arial" panose="020B0604020202020204" pitchFamily="34" charset="0"/>
              <a:buChar char="•"/>
            </a:pPr>
            <a:r>
              <a:rPr lang="en-US" sz="1400" b="0" i="0" dirty="0">
                <a:effectLst/>
                <a:latin typeface="Lato" panose="020F0502020204030203" pitchFamily="34" charset="0"/>
              </a:rPr>
              <a:t>Reduces memory usage by avoiding full parameter updates.</a:t>
            </a:r>
          </a:p>
          <a:p>
            <a:pPr marL="742950" lvl="1" indent="-285750">
              <a:buFont typeface="Arial" panose="020B0604020202020204" pitchFamily="34" charset="0"/>
              <a:buChar char="•"/>
            </a:pPr>
            <a:r>
              <a:rPr lang="en-US" sz="1400" b="0" i="0" dirty="0">
                <a:effectLst/>
                <a:latin typeface="Lato" panose="020F0502020204030203" pitchFamily="34" charset="0"/>
              </a:rPr>
              <a:t>Maintains performance close to full fine-tuning.</a:t>
            </a:r>
          </a:p>
          <a:p>
            <a:pPr marL="742950" lvl="1" indent="-285750">
              <a:buFont typeface="Arial" panose="020B0604020202020204" pitchFamily="34" charset="0"/>
              <a:buChar char="•"/>
            </a:pPr>
            <a:r>
              <a:rPr lang="en-US" sz="1400" b="0" i="0" dirty="0">
                <a:effectLst/>
                <a:latin typeface="Lato" panose="020F0502020204030203" pitchFamily="34" charset="0"/>
              </a:rPr>
              <a:t>Faster and cheaper due to fewer trainable parameters.</a:t>
            </a:r>
          </a:p>
          <a:p>
            <a:pPr>
              <a:buFont typeface="Arial" panose="020B0604020202020204" pitchFamily="34" charset="0"/>
              <a:buChar char="•"/>
            </a:pPr>
            <a:r>
              <a:rPr lang="en-US" sz="1400" b="1" i="0" dirty="0">
                <a:effectLst/>
                <a:latin typeface="Lato" panose="020F0502020204030203" pitchFamily="34" charset="0"/>
              </a:rPr>
              <a:t>Use Cases:</a:t>
            </a:r>
            <a:r>
              <a:rPr lang="en-US" sz="1400" b="0" i="0" dirty="0">
                <a:effectLst/>
                <a:latin typeface="Lato" panose="020F0502020204030203" pitchFamily="34" charset="0"/>
              </a:rPr>
              <a:t> Tailoring LLMs for specific domains (finance, healthcare), enhancing multilingual capabilities, and building personalized AI models.</a:t>
            </a:r>
          </a:p>
          <a:p>
            <a:pPr marL="0" indent="0">
              <a:buNone/>
            </a:pPr>
            <a:endParaRPr lang="en-US" sz="1400" b="1" i="0" u="sng" dirty="0">
              <a:effectLst/>
              <a:latin typeface="Lato" panose="020F0502020204030203" pitchFamily="34" charset="0"/>
            </a:endParaRPr>
          </a:p>
          <a:p>
            <a:pPr marL="0" indent="0">
              <a:buNone/>
            </a:pPr>
            <a:r>
              <a:rPr lang="en-US" sz="1800" b="1" i="0" u="sng" dirty="0" err="1">
                <a:solidFill>
                  <a:schemeClr val="accent1"/>
                </a:solidFill>
                <a:effectLst/>
                <a:latin typeface="Lato" panose="020F0502020204030203" pitchFamily="34" charset="0"/>
              </a:rPr>
              <a:t>QLoRA</a:t>
            </a:r>
            <a:r>
              <a:rPr lang="en-US" sz="1800" b="1" i="0" u="sng" dirty="0">
                <a:solidFill>
                  <a:schemeClr val="accent1"/>
                </a:solidFill>
                <a:effectLst/>
                <a:latin typeface="Lato" panose="020F0502020204030203" pitchFamily="34" charset="0"/>
              </a:rPr>
              <a:t> (Quantized </a:t>
            </a:r>
            <a:r>
              <a:rPr lang="en-US" sz="1800" b="1" i="0" u="sng" dirty="0" err="1">
                <a:solidFill>
                  <a:schemeClr val="accent1"/>
                </a:solidFill>
                <a:effectLst/>
                <a:latin typeface="Lato" panose="020F0502020204030203" pitchFamily="34" charset="0"/>
              </a:rPr>
              <a:t>LoRA</a:t>
            </a:r>
            <a:r>
              <a:rPr lang="en-US" sz="1800" b="1" i="0" u="sng" dirty="0">
                <a:solidFill>
                  <a:schemeClr val="accent1"/>
                </a:solidFill>
                <a:effectLst/>
                <a:latin typeface="Lato" panose="020F0502020204030203" pitchFamily="34" charset="0"/>
              </a:rPr>
              <a:t>)</a:t>
            </a:r>
            <a:endParaRPr lang="en-US" sz="1800" b="0" i="0" u="sng" dirty="0">
              <a:solidFill>
                <a:schemeClr val="accent1"/>
              </a:solidFill>
              <a:effectLst/>
              <a:latin typeface="Lato" panose="020F0502020204030203" pitchFamily="34" charset="0"/>
            </a:endParaRPr>
          </a:p>
          <a:p>
            <a:pPr>
              <a:buFont typeface="Arial" panose="020B0604020202020204" pitchFamily="34" charset="0"/>
              <a:buChar char="•"/>
            </a:pPr>
            <a:r>
              <a:rPr lang="en-US" sz="1400" b="1" i="0" dirty="0">
                <a:effectLst/>
                <a:latin typeface="Lato" panose="020F0502020204030203" pitchFamily="34" charset="0"/>
              </a:rPr>
              <a:t>Mechanism:</a:t>
            </a:r>
            <a:r>
              <a:rPr lang="en-US" sz="1400" b="0" i="0" dirty="0">
                <a:effectLst/>
                <a:latin typeface="Lato" panose="020F0502020204030203" pitchFamily="34" charset="0"/>
              </a:rPr>
              <a:t> Further reduces memory use by quantizing model weights to 4-bit precision while applying </a:t>
            </a:r>
            <a:r>
              <a:rPr lang="en-US" sz="1400" b="0" i="0" dirty="0" err="1">
                <a:effectLst/>
                <a:latin typeface="Lato" panose="020F0502020204030203" pitchFamily="34" charset="0"/>
              </a:rPr>
              <a:t>LoRA</a:t>
            </a:r>
            <a:r>
              <a:rPr lang="en-US" sz="1400" b="0" i="0" dirty="0">
                <a:effectLst/>
                <a:latin typeface="Lato" panose="020F0502020204030203" pitchFamily="34" charset="0"/>
              </a:rPr>
              <a:t> adapters.</a:t>
            </a:r>
          </a:p>
          <a:p>
            <a:pPr>
              <a:buFont typeface="Arial" panose="020B0604020202020204" pitchFamily="34" charset="0"/>
              <a:buChar char="•"/>
            </a:pPr>
            <a:r>
              <a:rPr lang="en-US" sz="1400" b="1" i="0" dirty="0">
                <a:effectLst/>
                <a:latin typeface="Lato" panose="020F0502020204030203" pitchFamily="34" charset="0"/>
              </a:rPr>
              <a:t>Advantages:</a:t>
            </a:r>
            <a:endParaRPr lang="en-US" sz="1400" b="0" i="0" dirty="0">
              <a:effectLst/>
              <a:latin typeface="Lato" panose="020F0502020204030203" pitchFamily="34" charset="0"/>
            </a:endParaRPr>
          </a:p>
          <a:p>
            <a:pPr marL="742950" lvl="1" indent="-285750">
              <a:buFont typeface="Arial" panose="020B0604020202020204" pitchFamily="34" charset="0"/>
              <a:buChar char="•"/>
            </a:pPr>
            <a:r>
              <a:rPr lang="en-US" sz="1400" b="0" i="0" dirty="0">
                <a:effectLst/>
                <a:latin typeface="Lato" panose="020F0502020204030203" pitchFamily="34" charset="0"/>
              </a:rPr>
              <a:t>Extreme memory efficiency allows fine-tuning large models (e.g., 65B parameters) on consumer GPUs.</a:t>
            </a:r>
          </a:p>
          <a:p>
            <a:pPr marL="742950" lvl="1" indent="-285750">
              <a:buFont typeface="Arial" panose="020B0604020202020204" pitchFamily="34" charset="0"/>
              <a:buChar char="•"/>
            </a:pPr>
            <a:r>
              <a:rPr lang="en-US" sz="1400" b="0" i="0" dirty="0">
                <a:effectLst/>
                <a:latin typeface="Lato" panose="020F0502020204030203" pitchFamily="34" charset="0"/>
              </a:rPr>
              <a:t>Minimal performance trade-off ensures model quality.</a:t>
            </a:r>
          </a:p>
          <a:p>
            <a:pPr marL="742950" lvl="1" indent="-285750">
              <a:buFont typeface="Arial" panose="020B0604020202020204" pitchFamily="34" charset="0"/>
              <a:buChar char="•"/>
            </a:pPr>
            <a:r>
              <a:rPr lang="en-US" sz="1400" b="0" i="0" dirty="0">
                <a:effectLst/>
                <a:latin typeface="Lato" panose="020F0502020204030203" pitchFamily="34" charset="0"/>
              </a:rPr>
              <a:t>Cost-effective compared to full fine-tuning.</a:t>
            </a:r>
            <a:endParaRPr lang="en-IN" sz="1400" dirty="0"/>
          </a:p>
        </p:txBody>
      </p:sp>
      <p:pic>
        <p:nvPicPr>
          <p:cNvPr id="4" name="Picture 3">
            <a:extLst>
              <a:ext uri="{FF2B5EF4-FFF2-40B4-BE49-F238E27FC236}">
                <a16:creationId xmlns:a16="http://schemas.microsoft.com/office/drawing/2014/main" id="{4AD88CB8-674E-CC09-B2D2-B8D7E8241AD8}"/>
              </a:ext>
            </a:extLst>
          </p:cNvPr>
          <p:cNvPicPr>
            <a:picLocks noChangeAspect="1"/>
          </p:cNvPicPr>
          <p:nvPr/>
        </p:nvPicPr>
        <p:blipFill>
          <a:blip r:embed="rId3"/>
          <a:stretch>
            <a:fillRect/>
          </a:stretch>
        </p:blipFill>
        <p:spPr>
          <a:xfrm>
            <a:off x="5687568" y="1280160"/>
            <a:ext cx="6504430" cy="4511040"/>
          </a:xfrm>
          <a:prstGeom prst="rect">
            <a:avLst/>
          </a:prstGeom>
        </p:spPr>
      </p:pic>
      <p:sp>
        <p:nvSpPr>
          <p:cNvPr id="53" name="Rectangle 52">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9922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45AC9C-8E0A-8A02-AD37-EEC860D812F2}"/>
              </a:ext>
            </a:extLst>
          </p:cNvPr>
          <p:cNvSpPr>
            <a:spLocks noGrp="1"/>
          </p:cNvSpPr>
          <p:nvPr>
            <p:ph type="title"/>
          </p:nvPr>
        </p:nvSpPr>
        <p:spPr>
          <a:xfrm>
            <a:off x="1064303" y="344774"/>
            <a:ext cx="6223466" cy="737792"/>
          </a:xfrm>
        </p:spPr>
        <p:txBody>
          <a:bodyPr anchor="b">
            <a:noAutofit/>
          </a:bodyPr>
          <a:lstStyle/>
          <a:p>
            <a:pPr algn="ctr"/>
            <a:r>
              <a:rPr lang="en-IN" sz="4000" dirty="0">
                <a:ln w="0"/>
                <a:effectLst>
                  <a:outerShdw blurRad="38100" dist="19050" dir="2700000" algn="tl" rotWithShape="0">
                    <a:schemeClr val="dk1">
                      <a:alpha val="40000"/>
                    </a:schemeClr>
                  </a:outerShdw>
                </a:effectLst>
              </a:rPr>
              <a:t>Prompt Tuning</a:t>
            </a:r>
          </a:p>
        </p:txBody>
      </p:sp>
      <p:sp>
        <p:nvSpPr>
          <p:cNvPr id="3" name="Content Placeholder 2">
            <a:extLst>
              <a:ext uri="{FF2B5EF4-FFF2-40B4-BE49-F238E27FC236}">
                <a16:creationId xmlns:a16="http://schemas.microsoft.com/office/drawing/2014/main" id="{3E1ED3BE-5B33-2D69-F8A3-4478D0CC57ED}"/>
              </a:ext>
            </a:extLst>
          </p:cNvPr>
          <p:cNvSpPr>
            <a:spLocks noGrp="1"/>
          </p:cNvSpPr>
          <p:nvPr>
            <p:ph idx="1"/>
          </p:nvPr>
        </p:nvSpPr>
        <p:spPr>
          <a:xfrm>
            <a:off x="457201" y="1208690"/>
            <a:ext cx="5202935" cy="5475574"/>
          </a:xfrm>
        </p:spPr>
        <p:txBody>
          <a:bodyPr anchor="t">
            <a:noAutofit/>
          </a:bodyPr>
          <a:lstStyle/>
          <a:p>
            <a:pPr marL="0" indent="0">
              <a:buNone/>
            </a:pPr>
            <a:r>
              <a:rPr lang="en-US" sz="1600" b="1" dirty="0"/>
              <a:t>Prompt Tuning</a:t>
            </a:r>
            <a:r>
              <a:rPr lang="en-US" sz="1600" dirty="0"/>
              <a:t> is a </a:t>
            </a:r>
            <a:r>
              <a:rPr lang="en-US" sz="1600" b="1" dirty="0"/>
              <a:t>parameter-efficient fine-tuning</a:t>
            </a:r>
            <a:r>
              <a:rPr lang="en-US" sz="1600" dirty="0"/>
              <a:t> technique where </a:t>
            </a:r>
            <a:r>
              <a:rPr lang="en-US" sz="1600" b="1" dirty="0"/>
              <a:t>small trainable embeddings</a:t>
            </a:r>
            <a:r>
              <a:rPr lang="en-US" sz="1600" dirty="0"/>
              <a:t> (soft prompts) are added to the input of a </a:t>
            </a:r>
            <a:r>
              <a:rPr lang="en-US" sz="1600" b="1" dirty="0"/>
              <a:t>frozen pre-trained model</a:t>
            </a:r>
            <a:r>
              <a:rPr lang="en-US" sz="1600" dirty="0"/>
              <a:t>, optimizing performance for specific tasks </a:t>
            </a:r>
            <a:r>
              <a:rPr lang="en-US" sz="1600" b="1" dirty="0"/>
              <a:t>without modifying model weights</a:t>
            </a:r>
            <a:r>
              <a:rPr lang="en-US" sz="1600" dirty="0"/>
              <a:t>.</a:t>
            </a:r>
            <a:br>
              <a:rPr lang="en-US" sz="1600" dirty="0"/>
            </a:br>
            <a:br>
              <a:rPr lang="en-US" sz="1600" dirty="0"/>
            </a:br>
            <a:endParaRPr lang="en-US" sz="1600" dirty="0"/>
          </a:p>
          <a:p>
            <a:pPr marL="0" indent="0">
              <a:buNone/>
            </a:pPr>
            <a:r>
              <a:rPr lang="en-US" sz="2000" b="1" u="sng" dirty="0">
                <a:solidFill>
                  <a:schemeClr val="accent1"/>
                </a:solidFill>
              </a:rPr>
              <a:t>How It Works</a:t>
            </a:r>
            <a:endParaRPr lang="en-US" sz="2000" u="sng" dirty="0">
              <a:solidFill>
                <a:schemeClr val="accent1"/>
              </a:solidFill>
            </a:endParaRPr>
          </a:p>
          <a:p>
            <a:pPr>
              <a:spcBef>
                <a:spcPts val="0"/>
              </a:spcBef>
              <a:buFont typeface="+mj-lt"/>
              <a:buAutoNum type="arabicPeriod"/>
            </a:pPr>
            <a:r>
              <a:rPr lang="en-US" sz="1600" b="1" dirty="0"/>
              <a:t>Pre-trained model remains frozen</a:t>
            </a:r>
            <a:r>
              <a:rPr lang="en-US" sz="1600" dirty="0"/>
              <a:t> → No need to fine-tune full model.</a:t>
            </a:r>
          </a:p>
          <a:p>
            <a:pPr>
              <a:spcBef>
                <a:spcPts val="0"/>
              </a:spcBef>
              <a:buFont typeface="+mj-lt"/>
              <a:buAutoNum type="arabicPeriod"/>
            </a:pPr>
            <a:r>
              <a:rPr lang="en-US" sz="1600" b="1" dirty="0"/>
              <a:t>Trainable prompt embeddings</a:t>
            </a:r>
            <a:r>
              <a:rPr lang="en-US" sz="1600" dirty="0"/>
              <a:t> are added to input text.</a:t>
            </a:r>
          </a:p>
          <a:p>
            <a:pPr>
              <a:spcBef>
                <a:spcPts val="0"/>
              </a:spcBef>
              <a:buFont typeface="+mj-lt"/>
              <a:buAutoNum type="arabicPeriod"/>
            </a:pPr>
            <a:r>
              <a:rPr lang="en-US" sz="1600" b="1" dirty="0"/>
              <a:t>Only the prompt embeddings are optimized</a:t>
            </a:r>
            <a:r>
              <a:rPr lang="en-US" sz="1600" dirty="0"/>
              <a:t>, guiding the model’s responses.</a:t>
            </a:r>
            <a:br>
              <a:rPr lang="en-US" sz="1600" dirty="0"/>
            </a:br>
            <a:br>
              <a:rPr lang="en-US" sz="1600" dirty="0"/>
            </a:br>
            <a:endParaRPr lang="en-US" sz="1600" dirty="0"/>
          </a:p>
          <a:p>
            <a:pPr marL="0" indent="0">
              <a:buNone/>
            </a:pPr>
            <a:r>
              <a:rPr lang="en-US" sz="2000" b="1" u="sng" dirty="0">
                <a:solidFill>
                  <a:schemeClr val="accent1"/>
                </a:solidFill>
              </a:rPr>
              <a:t>Real-World Example</a:t>
            </a:r>
          </a:p>
          <a:p>
            <a:pPr>
              <a:buFont typeface="Wingdings" panose="05000000000000000000" pitchFamily="2" charset="2"/>
              <a:buChar char="q"/>
            </a:pPr>
            <a:r>
              <a:rPr lang="en-US" sz="1600" b="1" dirty="0"/>
              <a:t>Improving ChatGPT for Legal Assistance</a:t>
            </a:r>
          </a:p>
          <a:p>
            <a:pPr>
              <a:buFont typeface="Wingdings" panose="05000000000000000000" pitchFamily="2" charset="2"/>
              <a:buChar char="q"/>
            </a:pPr>
            <a:r>
              <a:rPr lang="en-US" sz="1600" dirty="0"/>
              <a:t>Instead of fine-tuning the full model, </a:t>
            </a:r>
            <a:r>
              <a:rPr lang="en-US" sz="1600" b="1" dirty="0"/>
              <a:t>custom soft prompts</a:t>
            </a:r>
            <a:r>
              <a:rPr lang="en-US" sz="1600" dirty="0"/>
              <a:t> train it to </a:t>
            </a:r>
            <a:r>
              <a:rPr lang="en-US" sz="1600" b="1" dirty="0"/>
              <a:t>better interpret legal queries</a:t>
            </a:r>
            <a:r>
              <a:rPr lang="en-US" sz="1600" dirty="0"/>
              <a:t> without retraining millions of parameters.</a:t>
            </a:r>
          </a:p>
        </p:txBody>
      </p:sp>
      <p:sp>
        <p:nvSpPr>
          <p:cNvPr id="21" name="Rectangle 20">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diagram of a task tuning&#10;&#10;Description automatically generated">
            <a:extLst>
              <a:ext uri="{FF2B5EF4-FFF2-40B4-BE49-F238E27FC236}">
                <a16:creationId xmlns:a16="http://schemas.microsoft.com/office/drawing/2014/main" id="{329AC094-54B3-D289-7701-7DFCCE145EB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736886" y="1563625"/>
            <a:ext cx="6223466" cy="3950208"/>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54FFFBB6-DEA5-DF6B-6724-3BC09F9A9C3D}"/>
              </a:ext>
            </a:extLst>
          </p:cNvPr>
          <p:cNvSpPr txBox="1"/>
          <p:nvPr/>
        </p:nvSpPr>
        <p:spPr>
          <a:xfrm>
            <a:off x="8636488" y="4303163"/>
            <a:ext cx="2610009"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questionet.tistory.com/8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24374279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6" name="Rectangle 1035">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678218-91C8-E664-F101-67B931B13FF5}"/>
              </a:ext>
            </a:extLst>
          </p:cNvPr>
          <p:cNvSpPr>
            <a:spLocks noGrp="1"/>
          </p:cNvSpPr>
          <p:nvPr>
            <p:ph type="title"/>
          </p:nvPr>
        </p:nvSpPr>
        <p:spPr>
          <a:xfrm>
            <a:off x="259487" y="160690"/>
            <a:ext cx="7217464" cy="761572"/>
          </a:xfrm>
        </p:spPr>
        <p:txBody>
          <a:bodyPr anchor="b">
            <a:normAutofit/>
          </a:bodyPr>
          <a:lstStyle/>
          <a:p>
            <a:pPr algn="ctr"/>
            <a:r>
              <a:rPr lang="en-US" sz="4000" dirty="0">
                <a:ln w="0"/>
                <a:effectLst>
                  <a:outerShdw blurRad="38100" dist="19050" dir="2700000" algn="tl" rotWithShape="0">
                    <a:schemeClr val="dk1">
                      <a:alpha val="40000"/>
                    </a:schemeClr>
                  </a:outerShdw>
                </a:effectLst>
              </a:rPr>
              <a:t>Prefix Tuning</a:t>
            </a:r>
            <a:endParaRPr lang="en-IN" sz="4000" dirty="0">
              <a:ln w="0"/>
              <a:effectLst>
                <a:outerShdw blurRad="38100" dist="19050" dir="2700000" algn="tl" rotWithShape="0">
                  <a:schemeClr val="dk1">
                    <a:alpha val="40000"/>
                  </a:schemeClr>
                </a:outerShdw>
              </a:effectLst>
            </a:endParaRPr>
          </a:p>
        </p:txBody>
      </p:sp>
      <p:sp>
        <p:nvSpPr>
          <p:cNvPr id="3" name="Content Placeholder 2">
            <a:extLst>
              <a:ext uri="{FF2B5EF4-FFF2-40B4-BE49-F238E27FC236}">
                <a16:creationId xmlns:a16="http://schemas.microsoft.com/office/drawing/2014/main" id="{9A5C0212-0B1E-9408-E5B8-16A0C283E6A1}"/>
              </a:ext>
            </a:extLst>
          </p:cNvPr>
          <p:cNvSpPr>
            <a:spLocks noGrp="1"/>
          </p:cNvSpPr>
          <p:nvPr>
            <p:ph idx="1"/>
          </p:nvPr>
        </p:nvSpPr>
        <p:spPr>
          <a:xfrm>
            <a:off x="173736" y="1124261"/>
            <a:ext cx="5102352" cy="5621313"/>
          </a:xfrm>
        </p:spPr>
        <p:txBody>
          <a:bodyPr anchor="t">
            <a:noAutofit/>
          </a:bodyPr>
          <a:lstStyle/>
          <a:p>
            <a:pPr>
              <a:buFont typeface="Arial" panose="020B0604020202020204" pitchFamily="34" charset="0"/>
              <a:buChar char="•"/>
            </a:pPr>
            <a:r>
              <a:rPr lang="en-US" sz="1600" b="1" dirty="0">
                <a:latin typeface="Lato" panose="020F0502020204030203" pitchFamily="34" charset="0"/>
              </a:rPr>
              <a:t>Prefix Tuning</a:t>
            </a:r>
            <a:r>
              <a:rPr lang="en-US" sz="1600" dirty="0">
                <a:latin typeface="Lato" panose="020F0502020204030203" pitchFamily="34" charset="0"/>
              </a:rPr>
              <a:t> is a </a:t>
            </a:r>
            <a:r>
              <a:rPr lang="en-US" sz="1600" b="1" dirty="0">
                <a:latin typeface="Lato" panose="020F0502020204030203" pitchFamily="34" charset="0"/>
              </a:rPr>
              <a:t>parameter-efficient fine-tuning</a:t>
            </a:r>
            <a:r>
              <a:rPr lang="en-US" sz="1600" dirty="0">
                <a:latin typeface="Lato" panose="020F0502020204030203" pitchFamily="34" charset="0"/>
              </a:rPr>
              <a:t> technique where a </a:t>
            </a:r>
            <a:r>
              <a:rPr lang="en-US" sz="1600" b="1" dirty="0">
                <a:latin typeface="Lato" panose="020F0502020204030203" pitchFamily="34" charset="0"/>
              </a:rPr>
              <a:t>trainable prefix (continuous embeddings)</a:t>
            </a:r>
            <a:r>
              <a:rPr lang="en-US" sz="1600" dirty="0">
                <a:latin typeface="Lato" panose="020F0502020204030203" pitchFamily="34" charset="0"/>
              </a:rPr>
              <a:t> is prepended to the model’s activations at every layer, guiding its responses </a:t>
            </a:r>
            <a:r>
              <a:rPr lang="en-US" sz="1600" b="1" dirty="0">
                <a:latin typeface="Lato" panose="020F0502020204030203" pitchFamily="34" charset="0"/>
              </a:rPr>
              <a:t>without modifying model weights</a:t>
            </a:r>
            <a:r>
              <a:rPr lang="en-US" sz="1600" dirty="0">
                <a:latin typeface="Lato" panose="020F0502020204030203" pitchFamily="34" charset="0"/>
              </a:rPr>
              <a:t>.</a:t>
            </a:r>
            <a:br>
              <a:rPr lang="en-US" sz="1600" dirty="0">
                <a:latin typeface="Lato" panose="020F0502020204030203" pitchFamily="34" charset="0"/>
              </a:rPr>
            </a:br>
            <a:endParaRPr lang="en-US" sz="1600" b="1" dirty="0">
              <a:latin typeface="Lato" panose="020F0502020204030203" pitchFamily="34" charset="0"/>
            </a:endParaRPr>
          </a:p>
          <a:p>
            <a:pPr marL="0" indent="0">
              <a:buNone/>
            </a:pPr>
            <a:r>
              <a:rPr lang="en-US" sz="1600" b="1" dirty="0">
                <a:solidFill>
                  <a:schemeClr val="accent1"/>
                </a:solidFill>
                <a:latin typeface="Lato" panose="020F0502020204030203" pitchFamily="34" charset="0"/>
              </a:rPr>
              <a:t>How It Works</a:t>
            </a:r>
          </a:p>
          <a:p>
            <a:pPr>
              <a:buFont typeface="+mj-lt"/>
              <a:buAutoNum type="arabicPeriod"/>
            </a:pPr>
            <a:r>
              <a:rPr lang="en-US" sz="1600" b="1" dirty="0">
                <a:latin typeface="Lato" panose="020F0502020204030203" pitchFamily="34" charset="0"/>
              </a:rPr>
              <a:t>Pre-trained model remains frozen</a:t>
            </a:r>
            <a:r>
              <a:rPr lang="en-US" sz="1600" dirty="0">
                <a:latin typeface="Lato" panose="020F0502020204030203" pitchFamily="34" charset="0"/>
              </a:rPr>
              <a:t> → No need to update millions of parameters.</a:t>
            </a:r>
          </a:p>
          <a:p>
            <a:pPr>
              <a:buFont typeface="+mj-lt"/>
              <a:buAutoNum type="arabicPeriod"/>
            </a:pPr>
            <a:r>
              <a:rPr lang="en-US" sz="1600" b="1" dirty="0">
                <a:latin typeface="Lato" panose="020F0502020204030203" pitchFamily="34" charset="0"/>
              </a:rPr>
              <a:t>Learnable prefix embeddings</a:t>
            </a:r>
            <a:r>
              <a:rPr lang="en-US" sz="1600" dirty="0">
                <a:latin typeface="Lato" panose="020F0502020204030203" pitchFamily="34" charset="0"/>
              </a:rPr>
              <a:t> are added to each layer's input.</a:t>
            </a:r>
          </a:p>
          <a:p>
            <a:pPr>
              <a:buFont typeface="+mj-lt"/>
              <a:buAutoNum type="arabicPeriod"/>
            </a:pPr>
            <a:r>
              <a:rPr lang="en-US" sz="1600" b="1" dirty="0">
                <a:latin typeface="Lato" panose="020F0502020204030203" pitchFamily="34" charset="0"/>
              </a:rPr>
              <a:t>Only the prefix embeddings are optimized</a:t>
            </a:r>
            <a:r>
              <a:rPr lang="en-US" sz="1600" dirty="0">
                <a:latin typeface="Lato" panose="020F0502020204030203" pitchFamily="34" charset="0"/>
              </a:rPr>
              <a:t>, influencing how the model processes text.</a:t>
            </a:r>
            <a:br>
              <a:rPr lang="en-US" sz="1600" dirty="0">
                <a:latin typeface="Lato" panose="020F0502020204030203" pitchFamily="34" charset="0"/>
              </a:rPr>
            </a:br>
            <a:endParaRPr lang="en-US" sz="1600" dirty="0">
              <a:latin typeface="Lato" panose="020F0502020204030203" pitchFamily="34" charset="0"/>
            </a:endParaRPr>
          </a:p>
          <a:p>
            <a:pPr marL="0" indent="0">
              <a:buNone/>
            </a:pPr>
            <a:r>
              <a:rPr lang="en-US" sz="1600" b="1" u="sng" dirty="0">
                <a:solidFill>
                  <a:schemeClr val="accent1"/>
                </a:solidFill>
                <a:latin typeface="Lato" panose="020F0502020204030203" pitchFamily="34" charset="0"/>
              </a:rPr>
              <a:t>Real-World Example : </a:t>
            </a:r>
          </a:p>
          <a:p>
            <a:pPr marL="0" indent="0">
              <a:buNone/>
            </a:pPr>
            <a:r>
              <a:rPr lang="en-US" sz="1600" dirty="0">
                <a:latin typeface="Lato" panose="020F0502020204030203" pitchFamily="34" charset="0"/>
              </a:rPr>
              <a:t>Customizing GPT-3 for Medical Q&amp;A</a:t>
            </a:r>
          </a:p>
          <a:p>
            <a:r>
              <a:rPr lang="en-US" sz="1600" dirty="0">
                <a:latin typeface="Lato" panose="020F0502020204030203" pitchFamily="34" charset="0"/>
              </a:rPr>
              <a:t>Instead of fine-tuning the entire model, </a:t>
            </a:r>
            <a:r>
              <a:rPr lang="en-US" sz="1600" b="1" dirty="0">
                <a:latin typeface="Lato" panose="020F0502020204030203" pitchFamily="34" charset="0"/>
              </a:rPr>
              <a:t>Prefix Tuning</a:t>
            </a:r>
            <a:r>
              <a:rPr lang="en-US" sz="1600" dirty="0">
                <a:latin typeface="Lato" panose="020F0502020204030203" pitchFamily="34" charset="0"/>
              </a:rPr>
              <a:t> trains </a:t>
            </a:r>
            <a:r>
              <a:rPr lang="en-US" sz="1600" b="1" dirty="0">
                <a:latin typeface="Lato" panose="020F0502020204030203" pitchFamily="34" charset="0"/>
              </a:rPr>
              <a:t>specialized prefix embeddings</a:t>
            </a:r>
            <a:r>
              <a:rPr lang="en-US" sz="1600" dirty="0">
                <a:latin typeface="Lato" panose="020F0502020204030203" pitchFamily="34" charset="0"/>
              </a:rPr>
              <a:t> to guide responses toward </a:t>
            </a:r>
            <a:r>
              <a:rPr lang="en-US" sz="1600" b="1" dirty="0">
                <a:latin typeface="Lato" panose="020F0502020204030203" pitchFamily="34" charset="0"/>
              </a:rPr>
              <a:t>accurate medical advice</a:t>
            </a:r>
            <a:r>
              <a:rPr lang="en-US" sz="1600" dirty="0">
                <a:latin typeface="Lato" panose="020F0502020204030203" pitchFamily="34" charset="0"/>
              </a:rPr>
              <a:t>.</a:t>
            </a:r>
          </a:p>
        </p:txBody>
      </p:sp>
      <p:sp>
        <p:nvSpPr>
          <p:cNvPr id="1038" name="Rectangle 1037">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7" name="Rectangle 1036">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9" name="Rectangle 1038">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a:extLst>
              <a:ext uri="{FF2B5EF4-FFF2-40B4-BE49-F238E27FC236}">
                <a16:creationId xmlns:a16="http://schemas.microsoft.com/office/drawing/2014/main" id="{76678259-972F-E1BD-1E65-48446B6D405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49824" y="1344168"/>
            <a:ext cx="6284976" cy="48463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7761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3" name="Group 32">
            <a:extLst>
              <a:ext uri="{FF2B5EF4-FFF2-40B4-BE49-F238E27FC236}">
                <a16:creationId xmlns:a16="http://schemas.microsoft.com/office/drawing/2014/main" id="{0F0C2E5D-B08F-4A99-9D15-59D33148FE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47167"/>
            <a:ext cx="1861854" cy="717514"/>
            <a:chOff x="0" y="238499"/>
            <a:chExt cx="1861854" cy="717514"/>
          </a:xfrm>
          <a:solidFill>
            <a:schemeClr val="bg1"/>
          </a:solidFill>
        </p:grpSpPr>
        <p:grpSp>
          <p:nvGrpSpPr>
            <p:cNvPr id="23" name="Group 22">
              <a:extLst>
                <a:ext uri="{FF2B5EF4-FFF2-40B4-BE49-F238E27FC236}">
                  <a16:creationId xmlns:a16="http://schemas.microsoft.com/office/drawing/2014/main" id="{07B8F35D-FB89-4C40-8A99-E46DDA02132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238499"/>
              <a:ext cx="1861854" cy="717514"/>
              <a:chOff x="0" y="604259"/>
              <a:chExt cx="1861854" cy="717514"/>
            </a:xfrm>
            <a:grpFill/>
          </p:grpSpPr>
          <p:sp>
            <p:nvSpPr>
              <p:cNvPr id="27" name="Freeform: Shape 26">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604259"/>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8" name="Freeform: Shape 27">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43994"/>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nvGrpSpPr>
            <p:cNvPr id="24" name="Group 23">
              <a:extLst>
                <a:ext uri="{FF2B5EF4-FFF2-40B4-BE49-F238E27FC236}">
                  <a16:creationId xmlns:a16="http://schemas.microsoft.com/office/drawing/2014/main" id="{55FC669C-CD13-4F4A-AFFF-4029D34F2DB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238499"/>
              <a:ext cx="1861854" cy="717514"/>
              <a:chOff x="0" y="604259"/>
              <a:chExt cx="1861854" cy="717514"/>
            </a:xfrm>
            <a:grpFill/>
          </p:grpSpPr>
          <p:sp>
            <p:nvSpPr>
              <p:cNvPr id="25" name="Freeform: Shape 24">
                <a:extLst>
                  <a:ext uri="{FF2B5EF4-FFF2-40B4-BE49-F238E27FC236}">
                    <a16:creationId xmlns:a16="http://schemas.microsoft.com/office/drawing/2014/main" id="{6617B5AA-8A0D-41D3-B2EF-8BC53E3B7D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604259"/>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6" name="Freeform: Shape 25">
                <a:extLst>
                  <a:ext uri="{FF2B5EF4-FFF2-40B4-BE49-F238E27FC236}">
                    <a16:creationId xmlns:a16="http://schemas.microsoft.com/office/drawing/2014/main" id="{572EB308-9A4E-4332-A908-22F2978D7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43994"/>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grpSp>
        <p:nvGrpSpPr>
          <p:cNvPr id="30" name="Group 29">
            <a:extLst>
              <a:ext uri="{FF2B5EF4-FFF2-40B4-BE49-F238E27FC236}">
                <a16:creationId xmlns:a16="http://schemas.microsoft.com/office/drawing/2014/main" id="{5499343D-E927-41D0-B997-E44A300C68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9725" y="1119591"/>
            <a:ext cx="4965868" cy="4598497"/>
            <a:chOff x="579725" y="1119591"/>
            <a:chExt cx="4965868" cy="4598497"/>
          </a:xfrm>
        </p:grpSpPr>
        <p:sp>
          <p:nvSpPr>
            <p:cNvPr id="31" name="Rectangle 30">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 y="1119591"/>
              <a:ext cx="4965868" cy="4598497"/>
            </a:xfrm>
            <a:prstGeom prst="rect">
              <a:avLst/>
            </a:prstGeom>
            <a:solidFill>
              <a:srgbClr val="FFFFFF"/>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AD33695-C117-4AEE-9AF5-65F13C6CC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 y="1119591"/>
              <a:ext cx="4965868" cy="4598497"/>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90A7F83A-9728-4030-8E45-9ECF1ABCCC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039" y="1073782"/>
            <a:ext cx="4860256" cy="4529266"/>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375FCA7-C1A3-5D4A-7BD7-1C6653850B43}"/>
              </a:ext>
            </a:extLst>
          </p:cNvPr>
          <p:cNvSpPr>
            <a:spLocks noGrp="1"/>
          </p:cNvSpPr>
          <p:nvPr>
            <p:ph type="title"/>
          </p:nvPr>
        </p:nvSpPr>
        <p:spPr>
          <a:xfrm>
            <a:off x="838200" y="1254952"/>
            <a:ext cx="4324642" cy="2939655"/>
          </a:xfrm>
        </p:spPr>
        <p:txBody>
          <a:bodyPr vert="horz" lIns="91440" tIns="45720" rIns="91440" bIns="45720" rtlCol="0" anchor="b">
            <a:normAutofit/>
          </a:bodyPr>
          <a:lstStyle/>
          <a:p>
            <a:pPr algn="ctr"/>
            <a:r>
              <a:rPr lang="en-US" sz="5400" dirty="0">
                <a:solidFill>
                  <a:schemeClr val="bg1"/>
                </a:solidFill>
              </a:rPr>
              <a:t>Converting LLMs to SLMs - Distillation</a:t>
            </a:r>
          </a:p>
        </p:txBody>
      </p:sp>
      <p:sp>
        <p:nvSpPr>
          <p:cNvPr id="36" name="Freeform: Shape 35">
            <a:extLst>
              <a:ext uri="{FF2B5EF4-FFF2-40B4-BE49-F238E27FC236}">
                <a16:creationId xmlns:a16="http://schemas.microsoft.com/office/drawing/2014/main" id="{A2B5CBEA-F125-49B6-8335-227C325B1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790119" y="0"/>
            <a:ext cx="1401881" cy="134503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Freeform: Shape 37">
            <a:extLst>
              <a:ext uri="{FF2B5EF4-FFF2-40B4-BE49-F238E27FC236}">
                <a16:creationId xmlns:a16="http://schemas.microsoft.com/office/drawing/2014/main" id="{FEA9761C-7BB2-45E5-A5DB-A0B353624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790119" y="0"/>
            <a:ext cx="1401881" cy="134503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0" name="Oval 39">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634" y="4727300"/>
            <a:ext cx="319941" cy="31994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8E44D629-6B8E-4D88-A77E-149C0ED03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634" y="4727300"/>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4"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03907" y="5801515"/>
            <a:ext cx="1054466" cy="469689"/>
            <a:chOff x="9841624" y="4115729"/>
            <a:chExt cx="602169" cy="268223"/>
          </a:xfrm>
          <a:solidFill>
            <a:srgbClr val="FFFFFF"/>
          </a:solidFill>
        </p:grpSpPr>
        <p:sp>
          <p:nvSpPr>
            <p:cNvPr id="45" name="Freeform: Shape 44">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grpSp>
        <p:nvGrpSpPr>
          <p:cNvPr id="51" name="Graphic 185">
            <a:extLst>
              <a:ext uri="{FF2B5EF4-FFF2-40B4-BE49-F238E27FC236}">
                <a16:creationId xmlns:a16="http://schemas.microsoft.com/office/drawing/2014/main" id="{8B6BCBAB-41A5-4D6D-8C9B-55E3AA6FCC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03907" y="5801515"/>
            <a:ext cx="1054466" cy="469689"/>
            <a:chOff x="9841624" y="4115729"/>
            <a:chExt cx="602169" cy="268223"/>
          </a:xfrm>
          <a:solidFill>
            <a:schemeClr val="bg1"/>
          </a:solidFill>
        </p:grpSpPr>
        <p:sp>
          <p:nvSpPr>
            <p:cNvPr id="52" name="Freeform: Shape 51">
              <a:extLst>
                <a:ext uri="{FF2B5EF4-FFF2-40B4-BE49-F238E27FC236}">
                  <a16:creationId xmlns:a16="http://schemas.microsoft.com/office/drawing/2014/main" id="{755217F1-B506-4443-A399-CFFA441CD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CB8C0F31-7A0C-4630-A379-0B4719A1F7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12D43873-56D9-4AC1-AB59-A1E78D6797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B2197D5-22E1-47CC-83CF-9E64CCD57C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05DC5D97-506B-47F6-B9A7-D8FA26C88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3074" name="Picture 2" descr="LLM Distillation 101: How to Create ...">
            <a:extLst>
              <a:ext uri="{FF2B5EF4-FFF2-40B4-BE49-F238E27FC236}">
                <a16:creationId xmlns:a16="http://schemas.microsoft.com/office/drawing/2014/main" id="{5AF78032-75AB-BAAF-CBC9-3C23F10D5C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236" b="14297"/>
          <a:stretch/>
        </p:blipFill>
        <p:spPr bwMode="auto">
          <a:xfrm>
            <a:off x="6012012" y="1903751"/>
            <a:ext cx="5812353" cy="3143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6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27866F-5439-F50E-C37E-C6B4D5834344}"/>
              </a:ext>
            </a:extLst>
          </p:cNvPr>
          <p:cNvSpPr>
            <a:spLocks noGrp="1"/>
          </p:cNvSpPr>
          <p:nvPr>
            <p:ph type="title"/>
          </p:nvPr>
        </p:nvSpPr>
        <p:spPr>
          <a:xfrm>
            <a:off x="231228" y="271825"/>
            <a:ext cx="8148274" cy="810741"/>
          </a:xfrm>
        </p:spPr>
        <p:txBody>
          <a:bodyPr anchor="b">
            <a:noAutofit/>
          </a:bodyPr>
          <a:lstStyle/>
          <a:p>
            <a:pPr algn="ctr"/>
            <a:r>
              <a:rPr lang="en-IN" sz="4000" dirty="0">
                <a:ln w="0"/>
                <a:effectLst>
                  <a:outerShdw blurRad="38100" dist="19050" dir="2700000" algn="tl" rotWithShape="0">
                    <a:schemeClr val="dk1">
                      <a:alpha val="40000"/>
                    </a:schemeClr>
                  </a:outerShdw>
                </a:effectLst>
              </a:rPr>
              <a:t>Knowledge Distillation</a:t>
            </a:r>
          </a:p>
        </p:txBody>
      </p:sp>
      <p:sp>
        <p:nvSpPr>
          <p:cNvPr id="3" name="Content Placeholder 2">
            <a:extLst>
              <a:ext uri="{FF2B5EF4-FFF2-40B4-BE49-F238E27FC236}">
                <a16:creationId xmlns:a16="http://schemas.microsoft.com/office/drawing/2014/main" id="{86030F7A-1C67-AFBB-AA1C-822E8816C5D1}"/>
              </a:ext>
            </a:extLst>
          </p:cNvPr>
          <p:cNvSpPr>
            <a:spLocks noGrp="1"/>
          </p:cNvSpPr>
          <p:nvPr>
            <p:ph idx="1"/>
          </p:nvPr>
        </p:nvSpPr>
        <p:spPr>
          <a:xfrm>
            <a:off x="231228" y="1082566"/>
            <a:ext cx="5611788" cy="5570481"/>
          </a:xfrm>
        </p:spPr>
        <p:txBody>
          <a:bodyPr anchor="t">
            <a:normAutofit lnSpcReduction="10000"/>
          </a:bodyPr>
          <a:lstStyle/>
          <a:p>
            <a:pPr marL="0" indent="0">
              <a:buNone/>
            </a:pPr>
            <a:r>
              <a:rPr lang="en-IN" sz="1600" b="1" dirty="0">
                <a:latin typeface="Lato" panose="020F0502020204030203" pitchFamily="34" charset="0"/>
                <a:ea typeface="Calibri" panose="020F0502020204030204" pitchFamily="34" charset="0"/>
                <a:cs typeface="Calibri" panose="020F0502020204030204" pitchFamily="34" charset="0"/>
              </a:rPr>
              <a:t>Distillation</a:t>
            </a:r>
            <a:r>
              <a:rPr lang="en-IN" sz="1600" dirty="0">
                <a:latin typeface="Lato" panose="020F0502020204030203" pitchFamily="34" charset="0"/>
                <a:ea typeface="Calibri" panose="020F0502020204030204" pitchFamily="34" charset="0"/>
                <a:cs typeface="Calibri" panose="020F0502020204030204" pitchFamily="34" charset="0"/>
              </a:rPr>
              <a:t> is a technique where a </a:t>
            </a:r>
            <a:r>
              <a:rPr lang="en-IN" sz="1600" b="1" dirty="0">
                <a:latin typeface="Lato" panose="020F0502020204030203" pitchFamily="34" charset="0"/>
                <a:ea typeface="Calibri" panose="020F0502020204030204" pitchFamily="34" charset="0"/>
                <a:cs typeface="Calibri" panose="020F0502020204030204" pitchFamily="34" charset="0"/>
              </a:rPr>
              <a:t>smaller "student" model</a:t>
            </a:r>
            <a:r>
              <a:rPr lang="en-IN" sz="1600" dirty="0">
                <a:latin typeface="Lato" panose="020F0502020204030203" pitchFamily="34" charset="0"/>
                <a:ea typeface="Calibri" panose="020F0502020204030204" pitchFamily="34" charset="0"/>
                <a:cs typeface="Calibri" panose="020F0502020204030204" pitchFamily="34" charset="0"/>
              </a:rPr>
              <a:t> learns from a </a:t>
            </a:r>
            <a:r>
              <a:rPr lang="en-IN" sz="1600" b="1" dirty="0">
                <a:latin typeface="Lato" panose="020F0502020204030203" pitchFamily="34" charset="0"/>
                <a:ea typeface="Calibri" panose="020F0502020204030204" pitchFamily="34" charset="0"/>
                <a:cs typeface="Calibri" panose="020F0502020204030204" pitchFamily="34" charset="0"/>
              </a:rPr>
              <a:t>larger "teacher" model</a:t>
            </a:r>
            <a:r>
              <a:rPr lang="en-IN" sz="1600" dirty="0">
                <a:latin typeface="Lato" panose="020F0502020204030203" pitchFamily="34" charset="0"/>
                <a:ea typeface="Calibri" panose="020F0502020204030204" pitchFamily="34" charset="0"/>
                <a:cs typeface="Calibri" panose="020F0502020204030204" pitchFamily="34" charset="0"/>
              </a:rPr>
              <a:t>, replicating its knowledge with fewer parameters.</a:t>
            </a:r>
            <a:br>
              <a:rPr lang="en-IN" sz="1600" dirty="0">
                <a:latin typeface="Lato" panose="020F0502020204030203" pitchFamily="34" charset="0"/>
                <a:ea typeface="Calibri" panose="020F0502020204030204" pitchFamily="34" charset="0"/>
                <a:cs typeface="Calibri" panose="020F0502020204030204" pitchFamily="34" charset="0"/>
              </a:rPr>
            </a:br>
            <a:endParaRPr lang="en-IN" sz="1600" dirty="0">
              <a:latin typeface="Lato" panose="020F0502020204030203" pitchFamily="34" charset="0"/>
              <a:ea typeface="Calibri" panose="020F0502020204030204" pitchFamily="34" charset="0"/>
              <a:cs typeface="Calibri" panose="020F0502020204030204" pitchFamily="34" charset="0"/>
            </a:endParaRPr>
          </a:p>
          <a:p>
            <a:pPr marL="0" indent="0">
              <a:buNone/>
            </a:pPr>
            <a:r>
              <a:rPr lang="en-IN" sz="1600" b="1" u="sng" dirty="0">
                <a:solidFill>
                  <a:schemeClr val="accent1">
                    <a:lumMod val="75000"/>
                  </a:schemeClr>
                </a:solidFill>
                <a:latin typeface="Lato" panose="020F0502020204030203" pitchFamily="34" charset="0"/>
                <a:ea typeface="Calibri" panose="020F0502020204030204" pitchFamily="34" charset="0"/>
                <a:cs typeface="Calibri" panose="020F0502020204030204" pitchFamily="34" charset="0"/>
              </a:rPr>
              <a:t>How Model Distillation Works</a:t>
            </a:r>
            <a:endParaRPr lang="en-IN" sz="1600" u="sng" dirty="0">
              <a:solidFill>
                <a:schemeClr val="accent1">
                  <a:lumMod val="75000"/>
                </a:schemeClr>
              </a:solidFill>
              <a:latin typeface="Lato" panose="020F0502020204030203" pitchFamily="34" charset="0"/>
              <a:ea typeface="Calibri" panose="020F0502020204030204" pitchFamily="34" charset="0"/>
              <a:cs typeface="Calibri" panose="020F0502020204030204" pitchFamily="34" charset="0"/>
            </a:endParaRPr>
          </a:p>
          <a:p>
            <a:pPr>
              <a:buFont typeface="+mj-lt"/>
              <a:buAutoNum type="arabicPeriod"/>
            </a:pPr>
            <a:r>
              <a:rPr lang="en-IN" sz="1600" dirty="0">
                <a:latin typeface="Lato" panose="020F0502020204030203" pitchFamily="34" charset="0"/>
                <a:ea typeface="Calibri" panose="020F0502020204030204" pitchFamily="34" charset="0"/>
                <a:cs typeface="Calibri" panose="020F0502020204030204" pitchFamily="34" charset="0"/>
              </a:rPr>
              <a:t>Train a </a:t>
            </a:r>
            <a:r>
              <a:rPr lang="en-IN" sz="1600" b="1" dirty="0">
                <a:latin typeface="Lato" panose="020F0502020204030203" pitchFamily="34" charset="0"/>
                <a:ea typeface="Calibri" panose="020F0502020204030204" pitchFamily="34" charset="0"/>
                <a:cs typeface="Calibri" panose="020F0502020204030204" pitchFamily="34" charset="0"/>
              </a:rPr>
              <a:t>large teacher model</a:t>
            </a:r>
            <a:r>
              <a:rPr lang="en-IN" sz="1600" dirty="0">
                <a:latin typeface="Lato" panose="020F0502020204030203" pitchFamily="34" charset="0"/>
                <a:ea typeface="Calibri" panose="020F0502020204030204" pitchFamily="34" charset="0"/>
                <a:cs typeface="Calibri" panose="020F0502020204030204" pitchFamily="34" charset="0"/>
              </a:rPr>
              <a:t> on a dataset.</a:t>
            </a:r>
          </a:p>
          <a:p>
            <a:pPr>
              <a:buFont typeface="+mj-lt"/>
              <a:buAutoNum type="arabicPeriod"/>
            </a:pPr>
            <a:r>
              <a:rPr lang="en-IN" sz="1600" dirty="0">
                <a:latin typeface="Lato" panose="020F0502020204030203" pitchFamily="34" charset="0"/>
                <a:ea typeface="Calibri" panose="020F0502020204030204" pitchFamily="34" charset="0"/>
                <a:cs typeface="Calibri" panose="020F0502020204030204" pitchFamily="34" charset="0"/>
              </a:rPr>
              <a:t>Transfer knowledge via </a:t>
            </a:r>
            <a:r>
              <a:rPr lang="en-IN" sz="1600" b="1" dirty="0">
                <a:latin typeface="Lato" panose="020F0502020204030203" pitchFamily="34" charset="0"/>
                <a:ea typeface="Calibri" panose="020F0502020204030204" pitchFamily="34" charset="0"/>
                <a:cs typeface="Calibri" panose="020F0502020204030204" pitchFamily="34" charset="0"/>
              </a:rPr>
              <a:t>soft labels and logits</a:t>
            </a:r>
            <a:r>
              <a:rPr lang="en-IN" sz="1600" dirty="0">
                <a:latin typeface="Lato" panose="020F0502020204030203" pitchFamily="34" charset="0"/>
                <a:ea typeface="Calibri" panose="020F0502020204030204" pitchFamily="34" charset="0"/>
                <a:cs typeface="Calibri" panose="020F0502020204030204" pitchFamily="34" charset="0"/>
              </a:rPr>
              <a:t> instead of raw labels.</a:t>
            </a:r>
          </a:p>
          <a:p>
            <a:pPr>
              <a:buFont typeface="+mj-lt"/>
              <a:buAutoNum type="arabicPeriod"/>
            </a:pPr>
            <a:r>
              <a:rPr lang="en-IN" sz="1600" dirty="0">
                <a:latin typeface="Lato" panose="020F0502020204030203" pitchFamily="34" charset="0"/>
                <a:ea typeface="Calibri" panose="020F0502020204030204" pitchFamily="34" charset="0"/>
                <a:cs typeface="Calibri" panose="020F0502020204030204" pitchFamily="34" charset="0"/>
              </a:rPr>
              <a:t>Train a </a:t>
            </a:r>
            <a:r>
              <a:rPr lang="en-IN" sz="1600" b="1" dirty="0">
                <a:latin typeface="Lato" panose="020F0502020204030203" pitchFamily="34" charset="0"/>
                <a:ea typeface="Calibri" panose="020F0502020204030204" pitchFamily="34" charset="0"/>
                <a:cs typeface="Calibri" panose="020F0502020204030204" pitchFamily="34" charset="0"/>
              </a:rPr>
              <a:t>smaller student model</a:t>
            </a:r>
            <a:r>
              <a:rPr lang="en-IN" sz="1600" dirty="0">
                <a:latin typeface="Lato" panose="020F0502020204030203" pitchFamily="34" charset="0"/>
                <a:ea typeface="Calibri" panose="020F0502020204030204" pitchFamily="34" charset="0"/>
                <a:cs typeface="Calibri" panose="020F0502020204030204" pitchFamily="34" charset="0"/>
              </a:rPr>
              <a:t> to mimic the teacher’s outputs.</a:t>
            </a:r>
            <a:endParaRPr lang="en-IN" sz="1600" b="1" dirty="0">
              <a:latin typeface="Lato" panose="020F0502020204030203" pitchFamily="34" charset="0"/>
              <a:ea typeface="Calibri" panose="020F0502020204030204" pitchFamily="34" charset="0"/>
              <a:cs typeface="Calibri" panose="020F0502020204030204" pitchFamily="34" charset="0"/>
            </a:endParaRPr>
          </a:p>
          <a:p>
            <a:pPr marL="0" indent="0">
              <a:buNone/>
            </a:pPr>
            <a:br>
              <a:rPr lang="en-IN" sz="1600" u="sng" dirty="0">
                <a:solidFill>
                  <a:schemeClr val="accent1">
                    <a:lumMod val="75000"/>
                  </a:schemeClr>
                </a:solidFill>
                <a:latin typeface="Lato" panose="020F0502020204030203" pitchFamily="34" charset="0"/>
                <a:ea typeface="Calibri" panose="020F0502020204030204" pitchFamily="34" charset="0"/>
                <a:cs typeface="Calibri" panose="020F0502020204030204" pitchFamily="34" charset="0"/>
              </a:rPr>
            </a:br>
            <a:r>
              <a:rPr lang="en-IN" sz="1600" b="1" u="sng" dirty="0">
                <a:solidFill>
                  <a:schemeClr val="accent1">
                    <a:lumMod val="75000"/>
                  </a:schemeClr>
                </a:solidFill>
                <a:latin typeface="Lato" panose="020F0502020204030203" pitchFamily="34" charset="0"/>
                <a:ea typeface="Calibri" panose="020F0502020204030204" pitchFamily="34" charset="0"/>
                <a:cs typeface="Calibri" panose="020F0502020204030204" pitchFamily="34" charset="0"/>
              </a:rPr>
              <a:t>Advantages</a:t>
            </a:r>
          </a:p>
          <a:p>
            <a:r>
              <a:rPr lang="en-IN" sz="1600" dirty="0">
                <a:latin typeface="Lato" panose="020F0502020204030203" pitchFamily="34" charset="0"/>
                <a:ea typeface="Calibri" panose="020F0502020204030204" pitchFamily="34" charset="0"/>
                <a:cs typeface="Calibri" panose="020F0502020204030204" pitchFamily="34" charset="0"/>
              </a:rPr>
              <a:t>Reduces model size.</a:t>
            </a:r>
          </a:p>
          <a:p>
            <a:r>
              <a:rPr lang="en-IN" sz="1600" dirty="0">
                <a:latin typeface="Lato" panose="020F0502020204030203" pitchFamily="34" charset="0"/>
                <a:ea typeface="Calibri" panose="020F0502020204030204" pitchFamily="34" charset="0"/>
                <a:cs typeface="Calibri" panose="020F0502020204030204" pitchFamily="34" charset="0"/>
              </a:rPr>
              <a:t>Faster inference : Smaller models process data quickly</a:t>
            </a:r>
            <a:r>
              <a:rPr lang="en-IN" sz="1600" b="1" dirty="0">
                <a:latin typeface="Lato" panose="020F0502020204030203" pitchFamily="34" charset="0"/>
                <a:ea typeface="Calibri" panose="020F0502020204030204" pitchFamily="34" charset="0"/>
                <a:cs typeface="Calibri" panose="020F0502020204030204" pitchFamily="34" charset="0"/>
              </a:rPr>
              <a:t>.</a:t>
            </a:r>
          </a:p>
          <a:p>
            <a:r>
              <a:rPr lang="en-IN" sz="1600" dirty="0">
                <a:latin typeface="Lato" panose="020F0502020204030203" pitchFamily="34" charset="0"/>
                <a:ea typeface="Calibri" panose="020F0502020204030204" pitchFamily="34" charset="0"/>
                <a:cs typeface="Calibri" panose="020F0502020204030204" pitchFamily="34" charset="0"/>
              </a:rPr>
              <a:t> Lower computational cost.</a:t>
            </a:r>
          </a:p>
          <a:p>
            <a:pPr marL="0" indent="0">
              <a:buNone/>
            </a:pPr>
            <a:endParaRPr lang="en-IN" sz="1600" dirty="0">
              <a:latin typeface="Lato" panose="020F0502020204030203" pitchFamily="34" charset="0"/>
              <a:ea typeface="Calibri" panose="020F0502020204030204" pitchFamily="34" charset="0"/>
              <a:cs typeface="Calibri" panose="020F0502020204030204" pitchFamily="34" charset="0"/>
            </a:endParaRPr>
          </a:p>
          <a:p>
            <a:pPr marL="0" indent="0">
              <a:buNone/>
            </a:pPr>
            <a:r>
              <a:rPr lang="en-IN" sz="1600" dirty="0">
                <a:latin typeface="Lato" panose="020F0502020204030203" pitchFamily="34" charset="0"/>
                <a:ea typeface="Calibri" panose="020F0502020204030204" pitchFamily="34" charset="0"/>
                <a:cs typeface="Calibri" panose="020F0502020204030204" pitchFamily="34" charset="0"/>
              </a:rPr>
              <a:t> </a:t>
            </a:r>
            <a:r>
              <a:rPr lang="en-IN" sz="1600" b="1" u="sng" dirty="0">
                <a:solidFill>
                  <a:schemeClr val="accent1">
                    <a:lumMod val="75000"/>
                  </a:schemeClr>
                </a:solidFill>
                <a:latin typeface="Lato" panose="020F0502020204030203" pitchFamily="34" charset="0"/>
                <a:ea typeface="Calibri" panose="020F0502020204030204" pitchFamily="34" charset="0"/>
                <a:cs typeface="Calibri" panose="020F0502020204030204" pitchFamily="34" charset="0"/>
              </a:rPr>
              <a:t>Use Cases</a:t>
            </a:r>
          </a:p>
          <a:p>
            <a:pPr>
              <a:buFont typeface="Arial" panose="020B0604020202020204" pitchFamily="34" charset="0"/>
              <a:buChar char="•"/>
            </a:pPr>
            <a:r>
              <a:rPr lang="en-IN" sz="1600" dirty="0">
                <a:latin typeface="Lato" panose="020F0502020204030203" pitchFamily="34" charset="0"/>
                <a:ea typeface="Calibri" panose="020F0502020204030204" pitchFamily="34" charset="0"/>
                <a:cs typeface="Calibri" panose="020F0502020204030204" pitchFamily="34" charset="0"/>
              </a:rPr>
              <a:t>Deploying </a:t>
            </a:r>
            <a:r>
              <a:rPr lang="en-IN" sz="1600" b="1" dirty="0">
                <a:latin typeface="Lato" panose="020F0502020204030203" pitchFamily="34" charset="0"/>
                <a:ea typeface="Calibri" panose="020F0502020204030204" pitchFamily="34" charset="0"/>
                <a:cs typeface="Calibri" panose="020F0502020204030204" pitchFamily="34" charset="0"/>
              </a:rPr>
              <a:t>efficient AI assistants</a:t>
            </a:r>
            <a:r>
              <a:rPr lang="en-IN" sz="1600" dirty="0">
                <a:latin typeface="Lato" panose="020F0502020204030203" pitchFamily="34" charset="0"/>
                <a:ea typeface="Calibri" panose="020F0502020204030204" pitchFamily="34" charset="0"/>
                <a:cs typeface="Calibri" panose="020F0502020204030204" pitchFamily="34" charset="0"/>
              </a:rPr>
              <a:t> on mobile devices.</a:t>
            </a:r>
          </a:p>
          <a:p>
            <a:pPr>
              <a:buFont typeface="Arial" panose="020B0604020202020204" pitchFamily="34" charset="0"/>
              <a:buChar char="•"/>
            </a:pPr>
            <a:r>
              <a:rPr lang="en-IN" sz="1600" dirty="0">
                <a:latin typeface="Lato" panose="020F0502020204030203" pitchFamily="34" charset="0"/>
                <a:ea typeface="Calibri" panose="020F0502020204030204" pitchFamily="34" charset="0"/>
                <a:cs typeface="Calibri" panose="020F0502020204030204" pitchFamily="34" charset="0"/>
              </a:rPr>
              <a:t>Creating </a:t>
            </a:r>
            <a:r>
              <a:rPr lang="en-IN" sz="1600" b="1" dirty="0">
                <a:latin typeface="Lato" panose="020F0502020204030203" pitchFamily="34" charset="0"/>
                <a:ea typeface="Calibri" panose="020F0502020204030204" pitchFamily="34" charset="0"/>
                <a:cs typeface="Calibri" panose="020F0502020204030204" pitchFamily="34" charset="0"/>
              </a:rPr>
              <a:t>customized AI models</a:t>
            </a:r>
            <a:r>
              <a:rPr lang="en-IN" sz="1600" dirty="0">
                <a:latin typeface="Lato" panose="020F0502020204030203" pitchFamily="34" charset="0"/>
                <a:ea typeface="Calibri" panose="020F0502020204030204" pitchFamily="34" charset="0"/>
                <a:cs typeface="Calibri" panose="020F0502020204030204" pitchFamily="34" charset="0"/>
              </a:rPr>
              <a:t> with near-teacher accuracy.</a:t>
            </a:r>
          </a:p>
        </p:txBody>
      </p:sp>
      <p:sp>
        <p:nvSpPr>
          <p:cNvPr id="27" name="Rectangle 26">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3408EF34-121F-3D0E-85CC-1151B4AFCEEA}"/>
              </a:ext>
            </a:extLst>
          </p:cNvPr>
          <p:cNvPicPr>
            <a:picLocks noChangeAspect="1"/>
          </p:cNvPicPr>
          <p:nvPr/>
        </p:nvPicPr>
        <p:blipFill>
          <a:blip r:embed="rId3"/>
          <a:stretch>
            <a:fillRect/>
          </a:stretch>
        </p:blipFill>
        <p:spPr>
          <a:xfrm>
            <a:off x="5541263" y="1847088"/>
            <a:ext cx="6674592" cy="39410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45333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13C630-63B9-E690-E888-A7794A449007}"/>
              </a:ext>
            </a:extLst>
          </p:cNvPr>
          <p:cNvSpPr>
            <a:spLocks noGrp="1"/>
          </p:cNvSpPr>
          <p:nvPr>
            <p:ph type="title"/>
          </p:nvPr>
        </p:nvSpPr>
        <p:spPr>
          <a:xfrm>
            <a:off x="1156851" y="637762"/>
            <a:ext cx="9888496" cy="900131"/>
          </a:xfrm>
        </p:spPr>
        <p:txBody>
          <a:bodyPr anchor="t">
            <a:normAutofit/>
          </a:bodyPr>
          <a:lstStyle/>
          <a:p>
            <a:r>
              <a:rPr lang="en-US" sz="4000" dirty="0">
                <a:solidFill>
                  <a:schemeClr val="bg1"/>
                </a:solidFill>
              </a:rPr>
              <a:t>Other Distillation Techniques</a:t>
            </a:r>
          </a:p>
        </p:txBody>
      </p:sp>
      <p:sp>
        <p:nvSpPr>
          <p:cNvPr id="28" name="Rectangle 27">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2">
            <a:extLst>
              <a:ext uri="{FF2B5EF4-FFF2-40B4-BE49-F238E27FC236}">
                <a16:creationId xmlns:a16="http://schemas.microsoft.com/office/drawing/2014/main" id="{062FF4D1-069A-CB60-46FA-949F815B7A94}"/>
              </a:ext>
            </a:extLst>
          </p:cNvPr>
          <p:cNvSpPr>
            <a:spLocks noGrp="1"/>
          </p:cNvSpPr>
          <p:nvPr>
            <p:ph idx="1"/>
          </p:nvPr>
        </p:nvSpPr>
        <p:spPr>
          <a:xfrm>
            <a:off x="585216" y="2217343"/>
            <a:ext cx="10451225" cy="4549217"/>
          </a:xfrm>
        </p:spPr>
        <p:txBody>
          <a:bodyPr>
            <a:normAutofit/>
          </a:bodyPr>
          <a:lstStyle/>
          <a:p>
            <a:pPr>
              <a:buFont typeface="Wingdings" panose="05000000000000000000" pitchFamily="2" charset="2"/>
              <a:buChar char="q"/>
            </a:pPr>
            <a:r>
              <a:rPr lang="en-US" sz="2400" b="1" i="0" dirty="0">
                <a:solidFill>
                  <a:schemeClr val="accent1">
                    <a:lumMod val="75000"/>
                  </a:schemeClr>
                </a:solidFill>
                <a:effectLst/>
                <a:latin typeface="Studio-Feixen-Sans"/>
              </a:rPr>
              <a:t>Data augmentation </a:t>
            </a:r>
            <a:r>
              <a:rPr lang="en-US" sz="2400" b="1" i="0" dirty="0">
                <a:effectLst/>
                <a:latin typeface="Studio-Feixen-Sans"/>
              </a:rPr>
              <a:t>: generating additional training d</a:t>
            </a:r>
            <a:r>
              <a:rPr lang="en-US" sz="2400" b="0" i="0" dirty="0">
                <a:effectLst/>
                <a:latin typeface="Studio-Feixen-Sans"/>
              </a:rPr>
              <a:t>ata using the </a:t>
            </a:r>
            <a:r>
              <a:rPr lang="en-US" sz="2400" b="1" i="0" dirty="0">
                <a:effectLst/>
                <a:latin typeface="Studio-Feixen-Sans"/>
              </a:rPr>
              <a:t>teacher model</a:t>
            </a:r>
            <a:r>
              <a:rPr lang="en-US" sz="2400" b="0" i="0" dirty="0">
                <a:effectLst/>
                <a:latin typeface="Studio-Feixen-Sans"/>
              </a:rPr>
              <a:t>.</a:t>
            </a:r>
          </a:p>
          <a:p>
            <a:pPr lvl="1">
              <a:buFont typeface="Wingdings" panose="05000000000000000000" pitchFamily="2" charset="2"/>
              <a:buChar char="§"/>
            </a:pPr>
            <a:r>
              <a:rPr lang="en-US" sz="2000" b="0" i="0" dirty="0">
                <a:effectLst/>
                <a:latin typeface="Studio-Feixen-Sans"/>
              </a:rPr>
              <a:t> By creating a larger and more inclusive dataset, the student can be exposed to a broader range of scenarios and examples, improving its generalization performance.</a:t>
            </a:r>
            <a:br>
              <a:rPr lang="en-US" sz="2000" b="0" i="0" dirty="0">
                <a:effectLst/>
                <a:latin typeface="Studio-Feixen-Sans"/>
              </a:rPr>
            </a:br>
            <a:endParaRPr lang="en-US" sz="2000" b="0" i="0" dirty="0">
              <a:effectLst/>
              <a:latin typeface="Studio-Feixen-Sans"/>
            </a:endParaRPr>
          </a:p>
          <a:p>
            <a:pPr>
              <a:buFont typeface="Wingdings" panose="05000000000000000000" pitchFamily="2" charset="2"/>
              <a:buChar char="q"/>
            </a:pPr>
            <a:r>
              <a:rPr lang="en-US" sz="2400" b="1" i="0" dirty="0">
                <a:solidFill>
                  <a:schemeClr val="accent1">
                    <a:lumMod val="75000"/>
                  </a:schemeClr>
                </a:solidFill>
                <a:effectLst/>
                <a:latin typeface="Studio-Feixen-Sans"/>
              </a:rPr>
              <a:t>Intermediate layer distillation</a:t>
            </a:r>
            <a:r>
              <a:rPr lang="en-US" sz="2400" dirty="0">
                <a:solidFill>
                  <a:schemeClr val="accent1">
                    <a:lumMod val="75000"/>
                  </a:schemeClr>
                </a:solidFill>
                <a:latin typeface="Studio-Feixen-Sans"/>
              </a:rPr>
              <a:t> </a:t>
            </a:r>
            <a:r>
              <a:rPr lang="en-US" sz="2400" dirty="0">
                <a:latin typeface="Studio-Feixen-Sans"/>
              </a:rPr>
              <a:t>: </a:t>
            </a:r>
            <a:r>
              <a:rPr lang="en-US" sz="2400" b="1" dirty="0">
                <a:latin typeface="Studio-Feixen-Sans"/>
              </a:rPr>
              <a:t>T</a:t>
            </a:r>
            <a:r>
              <a:rPr lang="en-US" sz="2400" b="1" i="0" dirty="0">
                <a:effectLst/>
                <a:latin typeface="Studio-Feixen-Sans"/>
              </a:rPr>
              <a:t>ransfers knowledg</a:t>
            </a:r>
            <a:r>
              <a:rPr lang="en-US" sz="2400" i="0" dirty="0">
                <a:effectLst/>
                <a:latin typeface="Studio-Feixen-Sans"/>
              </a:rPr>
              <a:t>e from the </a:t>
            </a:r>
            <a:r>
              <a:rPr lang="en-US" sz="2400" b="1" i="0" dirty="0">
                <a:effectLst/>
                <a:latin typeface="Studio-Feixen-Sans"/>
              </a:rPr>
              <a:t>intermediate layers</a:t>
            </a:r>
            <a:r>
              <a:rPr lang="en-US" sz="2400" i="0" dirty="0">
                <a:effectLst/>
                <a:latin typeface="Studio-Feixen-Sans"/>
              </a:rPr>
              <a:t> instead of just final output</a:t>
            </a:r>
            <a:br>
              <a:rPr lang="en-US" sz="2400" i="0" dirty="0">
                <a:effectLst/>
                <a:latin typeface="Studio-Feixen-Sans"/>
              </a:rPr>
            </a:br>
            <a:endParaRPr lang="en-US" sz="2400" i="0" dirty="0">
              <a:effectLst/>
              <a:latin typeface="Studio-Feixen-Sans"/>
            </a:endParaRPr>
          </a:p>
          <a:p>
            <a:pPr>
              <a:buFont typeface="Wingdings" panose="05000000000000000000" pitchFamily="2" charset="2"/>
              <a:buChar char="q"/>
            </a:pPr>
            <a:r>
              <a:rPr lang="en-US" sz="2400" b="1" i="0" dirty="0">
                <a:solidFill>
                  <a:schemeClr val="accent1">
                    <a:lumMod val="75000"/>
                  </a:schemeClr>
                </a:solidFill>
                <a:effectLst/>
                <a:latin typeface="Studio-Feixen-Sans"/>
              </a:rPr>
              <a:t>Multi-teacher distillation</a:t>
            </a:r>
            <a:r>
              <a:rPr lang="en-US" sz="2400" b="1" i="0" dirty="0">
                <a:effectLst/>
                <a:latin typeface="Studio-Feixen-Sans"/>
              </a:rPr>
              <a:t>:</a:t>
            </a:r>
            <a:r>
              <a:rPr lang="en-US" sz="2400" dirty="0">
                <a:latin typeface="Studio-Feixen-Sans"/>
              </a:rPr>
              <a:t> </a:t>
            </a:r>
            <a:r>
              <a:rPr lang="en-US" sz="2400" b="0" i="0" dirty="0">
                <a:effectLst/>
                <a:latin typeface="Studio-Feixen-Sans"/>
              </a:rPr>
              <a:t>By </a:t>
            </a:r>
            <a:r>
              <a:rPr lang="en-US" sz="2400" b="1" i="0" dirty="0">
                <a:effectLst/>
                <a:latin typeface="Studio-Feixen-Sans"/>
              </a:rPr>
              <a:t>aggregating knowledge from various teachers</a:t>
            </a:r>
            <a:r>
              <a:rPr lang="en-US" sz="2400" b="0" i="0" dirty="0">
                <a:effectLst/>
                <a:latin typeface="Studio-Feixen-Sans"/>
              </a:rPr>
              <a:t>, </a:t>
            </a:r>
          </a:p>
          <a:p>
            <a:pPr lvl="1">
              <a:buFont typeface="Wingdings" panose="05000000000000000000" pitchFamily="2" charset="2"/>
              <a:buChar char="§"/>
            </a:pPr>
            <a:r>
              <a:rPr lang="en-US" sz="2000" b="0" i="0" dirty="0">
                <a:effectLst/>
                <a:latin typeface="Studio-Feixen-Sans"/>
              </a:rPr>
              <a:t>the student can achieve a more comprehensive understanding and improved robustness</a:t>
            </a:r>
            <a:endParaRPr lang="en-US" sz="2000" dirty="0"/>
          </a:p>
        </p:txBody>
      </p:sp>
    </p:spTree>
    <p:extLst>
      <p:ext uri="{BB962C8B-B14F-4D97-AF65-F5344CB8AC3E}">
        <p14:creationId xmlns:p14="http://schemas.microsoft.com/office/powerpoint/2010/main" val="1833496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DCD865-E623-D152-01FF-F6D97C16E219}"/>
              </a:ext>
            </a:extLst>
          </p:cNvPr>
          <p:cNvSpPr>
            <a:spLocks noGrp="1"/>
          </p:cNvSpPr>
          <p:nvPr>
            <p:ph type="title"/>
          </p:nvPr>
        </p:nvSpPr>
        <p:spPr>
          <a:xfrm>
            <a:off x="1261869" y="614041"/>
            <a:ext cx="10044023" cy="877729"/>
          </a:xfrm>
        </p:spPr>
        <p:txBody>
          <a:bodyPr anchor="ctr">
            <a:normAutofit fontScale="90000"/>
          </a:bodyPr>
          <a:lstStyle/>
          <a:p>
            <a:pPr algn="ctr"/>
            <a:r>
              <a:rPr lang="en-US" sz="6700" b="1" spc="50" dirty="0">
                <a:ln w="0"/>
                <a:solidFill>
                  <a:schemeClr val="bg2"/>
                </a:solidFill>
                <a:effectLst>
                  <a:innerShdw blurRad="63500" dist="50800" dir="13500000">
                    <a:srgbClr val="000000">
                      <a:alpha val="50000"/>
                    </a:srgbClr>
                  </a:innerShdw>
                </a:effectLst>
              </a:rPr>
              <a:t>Journey Overview</a:t>
            </a:r>
            <a:br>
              <a:rPr lang="en-US" sz="2800" dirty="0">
                <a:solidFill>
                  <a:srgbClr val="FFFFFF"/>
                </a:solidFill>
              </a:rPr>
            </a:br>
            <a:endParaRPr lang="en-US" sz="2800" dirty="0">
              <a:solidFill>
                <a:srgbClr val="FFFFFF"/>
              </a:solidFill>
            </a:endParaRPr>
          </a:p>
        </p:txBody>
      </p:sp>
      <p:graphicFrame>
        <p:nvGraphicFramePr>
          <p:cNvPr id="12" name="Content Placeholder 2">
            <a:extLst>
              <a:ext uri="{FF2B5EF4-FFF2-40B4-BE49-F238E27FC236}">
                <a16:creationId xmlns:a16="http://schemas.microsoft.com/office/drawing/2014/main" id="{66A1052B-9779-48DB-A931-CB9E27730585}"/>
              </a:ext>
            </a:extLst>
          </p:cNvPr>
          <p:cNvGraphicFramePr>
            <a:graphicFrameLocks noGrp="1"/>
          </p:cNvGraphicFramePr>
          <p:nvPr>
            <p:ph idx="1"/>
            <p:extLst>
              <p:ext uri="{D42A27DB-BD31-4B8C-83A1-F6EECF244321}">
                <p14:modId xmlns:p14="http://schemas.microsoft.com/office/powerpoint/2010/main" val="3537725597"/>
              </p:ext>
            </p:extLst>
          </p:nvPr>
        </p:nvGraphicFramePr>
        <p:xfrm>
          <a:off x="137161" y="1719072"/>
          <a:ext cx="11841480" cy="50474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077007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21" name="Rectangle 412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3" name="Rectangle 412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2E3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5177273-C511-4235-EDDE-9B2B59C5CF8C}"/>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200" kern="1200">
                <a:solidFill>
                  <a:srgbClr val="FFFFFF"/>
                </a:solidFill>
                <a:latin typeface="+mj-lt"/>
                <a:ea typeface="+mj-ea"/>
                <a:cs typeface="+mj-cs"/>
              </a:rPr>
              <a:t>Comparison Between LORA, Prefix Tuning, Prompt Tuning, LLM distillation</a:t>
            </a:r>
          </a:p>
        </p:txBody>
      </p:sp>
      <p:pic>
        <p:nvPicPr>
          <p:cNvPr id="4098" name="Picture 2" descr="image">
            <a:extLst>
              <a:ext uri="{FF2B5EF4-FFF2-40B4-BE49-F238E27FC236}">
                <a16:creationId xmlns:a16="http://schemas.microsoft.com/office/drawing/2014/main" id="{649C8F5E-78EC-F13A-2B52-01BCA30C2672}"/>
              </a:ext>
            </a:extLst>
          </p:cNvPr>
          <p:cNvPicPr>
            <a:picLocks noGrp="1" noChangeAspect="1" noChangeArrowheads="1"/>
          </p:cNvPicPr>
          <p:nvPr>
            <p:ph idx="1"/>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bwMode="auto">
          <a:xfrm>
            <a:off x="3746576" y="133028"/>
            <a:ext cx="8037819" cy="6724972"/>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4389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3D1314-65C1-D602-C0CB-0F08C37652AE}"/>
              </a:ext>
            </a:extLst>
          </p:cNvPr>
          <p:cNvSpPr>
            <a:spLocks noGrp="1"/>
          </p:cNvSpPr>
          <p:nvPr>
            <p:ph type="title"/>
          </p:nvPr>
        </p:nvSpPr>
        <p:spPr>
          <a:xfrm>
            <a:off x="4389141" y="0"/>
            <a:ext cx="6798541" cy="1164589"/>
          </a:xfrm>
        </p:spPr>
        <p:txBody>
          <a:bodyPr anchor="b">
            <a:normAutofit fontScale="90000"/>
          </a:bodyPr>
          <a:lstStyle/>
          <a:p>
            <a:r>
              <a:rPr lang="en-US" sz="3700" i="0" dirty="0">
                <a:ln w="0"/>
                <a:effectLst>
                  <a:outerShdw blurRad="38100" dist="19050" dir="2700000" algn="tl" rotWithShape="0">
                    <a:schemeClr val="dk1">
                      <a:alpha val="40000"/>
                    </a:schemeClr>
                  </a:outerShdw>
                </a:effectLst>
                <a:latin typeface="Chubb Lato Regular"/>
              </a:rPr>
              <a:t>Conclusion: Unlocking Language Potential with Large Language Models</a:t>
            </a:r>
          </a:p>
        </p:txBody>
      </p:sp>
      <p:pic>
        <p:nvPicPr>
          <p:cNvPr id="4" name="Picture 3">
            <a:extLst>
              <a:ext uri="{FF2B5EF4-FFF2-40B4-BE49-F238E27FC236}">
                <a16:creationId xmlns:a16="http://schemas.microsoft.com/office/drawing/2014/main" id="{8A324EEC-C924-52E2-377A-116DFE71C1B1}"/>
              </a:ext>
            </a:extLst>
          </p:cNvPr>
          <p:cNvPicPr>
            <a:picLocks noChangeAspect="1"/>
          </p:cNvPicPr>
          <p:nvPr/>
        </p:nvPicPr>
        <p:blipFill>
          <a:blip r:embed="rId3"/>
          <a:srcRect l="37781" r="28411" b="1"/>
          <a:stretch/>
        </p:blipFill>
        <p:spPr>
          <a:xfrm>
            <a:off x="1" y="10"/>
            <a:ext cx="3808070" cy="6857990"/>
          </a:xfrm>
          <a:prstGeom prst="rect">
            <a:avLst/>
          </a:prstGeom>
          <a:effectLst/>
        </p:spPr>
      </p:pic>
      <p:sp>
        <p:nvSpPr>
          <p:cNvPr id="3" name="Content Placeholder 2">
            <a:extLst>
              <a:ext uri="{FF2B5EF4-FFF2-40B4-BE49-F238E27FC236}">
                <a16:creationId xmlns:a16="http://schemas.microsoft.com/office/drawing/2014/main" id="{7FC79FF5-B5BB-0B41-A6E7-A54279269E33}"/>
              </a:ext>
            </a:extLst>
          </p:cNvPr>
          <p:cNvSpPr>
            <a:spLocks noGrp="1"/>
          </p:cNvSpPr>
          <p:nvPr>
            <p:ph idx="1"/>
          </p:nvPr>
        </p:nvSpPr>
        <p:spPr>
          <a:xfrm>
            <a:off x="3981692" y="1362457"/>
            <a:ext cx="7370582" cy="5495544"/>
          </a:xfrm>
        </p:spPr>
        <p:txBody>
          <a:bodyPr>
            <a:normAutofit lnSpcReduction="10000"/>
          </a:bodyPr>
          <a:lstStyle/>
          <a:p>
            <a:pPr>
              <a:buFont typeface="Wingdings" panose="05000000000000000000" pitchFamily="2" charset="2"/>
              <a:buChar char="v"/>
            </a:pPr>
            <a:r>
              <a:rPr lang="en-US" sz="1800" b="0" i="0" dirty="0">
                <a:effectLst/>
                <a:latin typeface="Chubb Lato Regular"/>
              </a:rPr>
              <a:t>In conclusion, our exploration of Large Language Models (LLMs) highlights their transformative potential in </a:t>
            </a:r>
            <a:r>
              <a:rPr lang="en-US" sz="1800" b="1" i="0" dirty="0">
                <a:effectLst/>
                <a:latin typeface="Chubb Lato Regular"/>
              </a:rPr>
              <a:t>understanding and generating human language</a:t>
            </a:r>
            <a:r>
              <a:rPr lang="en-US" sz="1800" b="0" i="0" dirty="0">
                <a:effectLst/>
                <a:latin typeface="Chubb Lato Regular"/>
              </a:rPr>
              <a:t>. </a:t>
            </a:r>
          </a:p>
          <a:p>
            <a:pPr>
              <a:buFont typeface="Wingdings" panose="05000000000000000000" pitchFamily="2" charset="2"/>
              <a:buChar char="v"/>
            </a:pPr>
            <a:r>
              <a:rPr lang="en-US" sz="1800" b="0" i="0" dirty="0">
                <a:effectLst/>
                <a:latin typeface="Chubb Lato Regular"/>
              </a:rPr>
              <a:t>We examined three key components essential to maximizing LLM effectiveness: tokenization strategies, prompting techniques, and fine-tuning methodologies.</a:t>
            </a:r>
          </a:p>
          <a:p>
            <a:pPr>
              <a:buFont typeface="Wingdings" panose="05000000000000000000" pitchFamily="2" charset="2"/>
              <a:buChar char="v"/>
            </a:pPr>
            <a:r>
              <a:rPr lang="en-US" sz="1800" b="1" i="0" dirty="0">
                <a:solidFill>
                  <a:schemeClr val="accent1">
                    <a:lumMod val="75000"/>
                  </a:schemeClr>
                </a:solidFill>
                <a:effectLst/>
                <a:latin typeface="Chubb Lato Regular"/>
              </a:rPr>
              <a:t>Tokenization</a:t>
            </a:r>
            <a:r>
              <a:rPr lang="en-US" sz="1800" b="0" i="0" dirty="0">
                <a:effectLst/>
                <a:latin typeface="Chubb Lato Regular"/>
              </a:rPr>
              <a:t> serves as the </a:t>
            </a:r>
            <a:r>
              <a:rPr lang="en-US" sz="1800" b="1" i="0" dirty="0">
                <a:effectLst/>
                <a:latin typeface="Chubb Lato Regular"/>
              </a:rPr>
              <a:t>foundation of LLM functionality</a:t>
            </a:r>
            <a:r>
              <a:rPr lang="en-US" sz="1800" b="0" i="0" dirty="0">
                <a:effectLst/>
                <a:latin typeface="Chubb Lato Regular"/>
              </a:rPr>
              <a:t>, enabling precise processing of diverse language inputs. </a:t>
            </a:r>
          </a:p>
          <a:p>
            <a:pPr>
              <a:buFont typeface="Wingdings" panose="05000000000000000000" pitchFamily="2" charset="2"/>
              <a:buChar char="v"/>
            </a:pPr>
            <a:r>
              <a:rPr lang="en-US" sz="1800" b="1" i="0" dirty="0">
                <a:solidFill>
                  <a:schemeClr val="accent1">
                    <a:lumMod val="75000"/>
                  </a:schemeClr>
                </a:solidFill>
                <a:effectLst/>
                <a:latin typeface="Chubb Lato Regular"/>
              </a:rPr>
              <a:t>Effective prompting strategies </a:t>
            </a:r>
            <a:r>
              <a:rPr lang="en-US" sz="1800" b="0" i="0" dirty="0">
                <a:effectLst/>
                <a:latin typeface="Chubb Lato Regular"/>
              </a:rPr>
              <a:t>empower users to </a:t>
            </a:r>
            <a:r>
              <a:rPr lang="en-US" sz="1800" b="1" i="0" dirty="0">
                <a:effectLst/>
                <a:latin typeface="Chubb Lato Regular"/>
              </a:rPr>
              <a:t>guide LLMs toward relevant responses</a:t>
            </a:r>
            <a:r>
              <a:rPr lang="en-US" sz="1800" b="0" i="0" dirty="0">
                <a:effectLst/>
                <a:latin typeface="Chubb Lato Regular"/>
              </a:rPr>
              <a:t>, enhancing the interaction between humans and machines. </a:t>
            </a:r>
          </a:p>
          <a:p>
            <a:pPr>
              <a:buFont typeface="Wingdings" panose="05000000000000000000" pitchFamily="2" charset="2"/>
              <a:buChar char="v"/>
            </a:pPr>
            <a:r>
              <a:rPr lang="en-US" sz="1800" b="0" i="0" dirty="0">
                <a:effectLst/>
                <a:latin typeface="Chubb Lato Regular"/>
              </a:rPr>
              <a:t>Finally</a:t>
            </a:r>
            <a:r>
              <a:rPr lang="en-US" sz="1800" b="1" i="0" dirty="0">
                <a:effectLst/>
                <a:latin typeface="Chubb Lato Regular"/>
              </a:rPr>
              <a:t>, </a:t>
            </a:r>
            <a:r>
              <a:rPr lang="en-US" sz="1800" b="1" i="0" dirty="0">
                <a:solidFill>
                  <a:schemeClr val="accent1">
                    <a:lumMod val="75000"/>
                  </a:schemeClr>
                </a:solidFill>
                <a:effectLst/>
                <a:latin typeface="Chubb Lato Regular"/>
              </a:rPr>
              <a:t>fine-tuning</a:t>
            </a:r>
            <a:r>
              <a:rPr lang="en-US" sz="1800" b="1" i="0" dirty="0">
                <a:effectLst/>
                <a:latin typeface="Chubb Lato Regular"/>
              </a:rPr>
              <a:t> </a:t>
            </a:r>
            <a:r>
              <a:rPr lang="en-US" sz="1800" b="0" i="0" dirty="0">
                <a:effectLst/>
                <a:latin typeface="Chubb Lato Regular"/>
              </a:rPr>
              <a:t>allows us to </a:t>
            </a:r>
            <a:r>
              <a:rPr lang="en-US" sz="1800" b="1" i="0" dirty="0">
                <a:effectLst/>
                <a:latin typeface="Chubb Lato Regular"/>
              </a:rPr>
              <a:t>customize models for specific applications</a:t>
            </a:r>
            <a:r>
              <a:rPr lang="en-US" sz="1800" b="0" i="0" dirty="0">
                <a:effectLst/>
                <a:latin typeface="Chubb Lato Regular"/>
              </a:rPr>
              <a:t>, optimizing their performance.</a:t>
            </a:r>
          </a:p>
          <a:p>
            <a:pPr>
              <a:buFont typeface="Wingdings" panose="05000000000000000000" pitchFamily="2" charset="2"/>
              <a:buChar char="v"/>
            </a:pPr>
            <a:r>
              <a:rPr lang="en-US" sz="1800" b="0" i="0" dirty="0">
                <a:effectLst/>
                <a:latin typeface="Chubb Lato Regular"/>
              </a:rPr>
              <a:t>As we move forward, the continuous evolution of LLMs and these supporting strategies opens up new possibilities in language understanding and generation. By leveraging insights from today’s discussion, we can drive innovation in communication and knowledge sharing.</a:t>
            </a:r>
          </a:p>
          <a:p>
            <a:pPr marL="0" indent="0">
              <a:buNone/>
            </a:pPr>
            <a:r>
              <a:rPr lang="en-US" sz="2000" b="0" i="0" dirty="0">
                <a:solidFill>
                  <a:srgbClr val="7030A0"/>
                </a:solidFill>
                <a:effectLst/>
                <a:latin typeface="Chubb Lato Regular"/>
              </a:rPr>
              <a:t>Thank you for joining me in unlocking the immense potential of language through Large Language Models!</a:t>
            </a:r>
          </a:p>
          <a:p>
            <a:pPr marL="0" indent="0">
              <a:buNone/>
            </a:pPr>
            <a:endParaRPr lang="en-US" sz="1300" dirty="0"/>
          </a:p>
        </p:txBody>
      </p:sp>
    </p:spTree>
    <p:extLst>
      <p:ext uri="{BB962C8B-B14F-4D97-AF65-F5344CB8AC3E}">
        <p14:creationId xmlns:p14="http://schemas.microsoft.com/office/powerpoint/2010/main" val="36053768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hand touching a button&#10;&#10;Description automatically generated">
            <a:extLst>
              <a:ext uri="{FF2B5EF4-FFF2-40B4-BE49-F238E27FC236}">
                <a16:creationId xmlns:a16="http://schemas.microsoft.com/office/drawing/2014/main" id="{32655979-FF41-A83C-DB41-AFE410DBE0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800" y="457200"/>
            <a:ext cx="10566400" cy="5943600"/>
          </a:xfrm>
          <a:prstGeom prst="rect">
            <a:avLst/>
          </a:prstGeom>
        </p:spPr>
      </p:pic>
    </p:spTree>
    <p:extLst>
      <p:ext uri="{BB962C8B-B14F-4D97-AF65-F5344CB8AC3E}">
        <p14:creationId xmlns:p14="http://schemas.microsoft.com/office/powerpoint/2010/main" val="8323755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700E0F77-E936-4985-B7B1-B9823486A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949653-9846-884F-D764-C8556761CE95}"/>
              </a:ext>
            </a:extLst>
          </p:cNvPr>
          <p:cNvSpPr>
            <a:spLocks noGrp="1"/>
          </p:cNvSpPr>
          <p:nvPr>
            <p:ph type="title"/>
          </p:nvPr>
        </p:nvSpPr>
        <p:spPr>
          <a:xfrm>
            <a:off x="309540" y="4944321"/>
            <a:ext cx="3957862" cy="1556907"/>
          </a:xfrm>
        </p:spPr>
        <p:txBody>
          <a:bodyPr vert="horz" lIns="91440" tIns="45720" rIns="91440" bIns="45720" rtlCol="0" anchor="ctr">
            <a:normAutofit/>
          </a:bodyPr>
          <a:lstStyle/>
          <a:p>
            <a:r>
              <a:rPr lang="en-US" sz="3200" kern="1200" dirty="0">
                <a:ln w="0"/>
                <a:effectLst>
                  <a:outerShdw blurRad="38100" dist="19050" dir="2700000" algn="tl" rotWithShape="0">
                    <a:schemeClr val="dk1">
                      <a:alpha val="40000"/>
                    </a:schemeClr>
                  </a:outerShdw>
                </a:effectLst>
                <a:latin typeface="+mj-lt"/>
                <a:ea typeface="+mj-ea"/>
                <a:cs typeface="+mj-cs"/>
              </a:rPr>
              <a:t>Comparison: Prefix Tuning vs. Prompt Tuning vs. </a:t>
            </a:r>
            <a:r>
              <a:rPr lang="en-US" sz="3200" kern="1200" dirty="0" err="1">
                <a:ln w="0"/>
                <a:effectLst>
                  <a:outerShdw blurRad="38100" dist="19050" dir="2700000" algn="tl" rotWithShape="0">
                    <a:schemeClr val="dk1">
                      <a:alpha val="40000"/>
                    </a:schemeClr>
                  </a:outerShdw>
                </a:effectLst>
                <a:latin typeface="+mj-lt"/>
                <a:ea typeface="+mj-ea"/>
                <a:cs typeface="+mj-cs"/>
              </a:rPr>
              <a:t>LoRA</a:t>
            </a:r>
            <a:endParaRPr lang="en-US" sz="3200" kern="1200" dirty="0">
              <a:ln w="0"/>
              <a:effectLst>
                <a:outerShdw blurRad="38100" dist="19050" dir="2700000" algn="tl" rotWithShape="0">
                  <a:schemeClr val="dk1">
                    <a:alpha val="40000"/>
                  </a:schemeClr>
                </a:outerShdw>
              </a:effectLst>
              <a:latin typeface="+mj-lt"/>
              <a:ea typeface="+mj-ea"/>
              <a:cs typeface="+mj-cs"/>
            </a:endParaRPr>
          </a:p>
        </p:txBody>
      </p:sp>
      <p:sp>
        <p:nvSpPr>
          <p:cNvPr id="40" name="Rectangle 39">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2">
            <a:extLst>
              <a:ext uri="{FF2B5EF4-FFF2-40B4-BE49-F238E27FC236}">
                <a16:creationId xmlns:a16="http://schemas.microsoft.com/office/drawing/2014/main" id="{9E7FD7E3-9BEE-7A14-8036-2B6D44446C0C}"/>
              </a:ext>
            </a:extLst>
          </p:cNvPr>
          <p:cNvSpPr>
            <a:spLocks noChangeArrowheads="1"/>
          </p:cNvSpPr>
          <p:nvPr/>
        </p:nvSpPr>
        <p:spPr bwMode="auto">
          <a:xfrm>
            <a:off x="5162719" y="4883544"/>
            <a:ext cx="6586915" cy="155690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500" b="1" i="0" u="none" strike="noStrike" cap="none" normalizeH="0" baseline="0" dirty="0">
                <a:ln>
                  <a:noFill/>
                </a:ln>
                <a:effectLst/>
              </a:rPr>
              <a:t>Key Takeaways</a:t>
            </a:r>
          </a:p>
          <a:p>
            <a:pPr marR="0" lvl="0" fontAlgn="base">
              <a:lnSpc>
                <a:spcPct val="90000"/>
              </a:lnSpc>
              <a:spcBef>
                <a:spcPct val="0"/>
              </a:spcBef>
              <a:spcAft>
                <a:spcPts val="600"/>
              </a:spcAft>
              <a:buClrTx/>
              <a:buSzTx/>
              <a:tabLst/>
            </a:pPr>
            <a:r>
              <a:rPr kumimoji="0" lang="en-US" altLang="en-US" sz="1500" b="0" i="0" u="none" strike="noStrike" cap="none" normalizeH="0" baseline="0" dirty="0">
                <a:ln>
                  <a:noFill/>
                </a:ln>
                <a:effectLst/>
              </a:rPr>
              <a:t>✅ </a:t>
            </a:r>
            <a:r>
              <a:rPr kumimoji="0" lang="en-US" altLang="en-US" sz="1500" b="1" i="0" u="none" strike="noStrike" cap="none" normalizeH="0" baseline="0" dirty="0">
                <a:ln>
                  <a:noFill/>
                </a:ln>
                <a:effectLst/>
              </a:rPr>
              <a:t>Use Prompt Tuning</a:t>
            </a:r>
            <a:r>
              <a:rPr kumimoji="0" lang="en-US" altLang="en-US" sz="1500" b="0" i="0" u="none" strike="noStrike" cap="none" normalizeH="0" baseline="0" dirty="0">
                <a:ln>
                  <a:noFill/>
                </a:ln>
                <a:effectLst/>
              </a:rPr>
              <a:t> if you need the </a:t>
            </a:r>
            <a:r>
              <a:rPr kumimoji="0" lang="en-US" altLang="en-US" sz="1500" b="1" i="0" u="none" strike="noStrike" cap="none" normalizeH="0" baseline="0" dirty="0">
                <a:ln>
                  <a:noFill/>
                </a:ln>
                <a:effectLst/>
              </a:rPr>
              <a:t>lightest memory footprint</a:t>
            </a:r>
            <a:r>
              <a:rPr kumimoji="0" lang="en-US" altLang="en-US" sz="1500" b="0" i="0" u="none" strike="noStrike" cap="none" normalizeH="0" baseline="0" dirty="0">
                <a:ln>
                  <a:noFill/>
                </a:ln>
                <a:effectLst/>
              </a:rPr>
              <a:t> for quick task adaptation.</a:t>
            </a:r>
            <a:br>
              <a:rPr kumimoji="0" lang="en-US" altLang="en-US" sz="1500" b="0" i="0" u="none" strike="noStrike" cap="none" normalizeH="0" baseline="0" dirty="0">
                <a:ln>
                  <a:noFill/>
                </a:ln>
                <a:effectLst/>
              </a:rPr>
            </a:br>
            <a:r>
              <a:rPr kumimoji="0" lang="en-US" altLang="en-US" sz="1500" b="0" i="0" u="none" strike="noStrike" cap="none" normalizeH="0" baseline="0" dirty="0">
                <a:ln>
                  <a:noFill/>
                </a:ln>
                <a:effectLst/>
              </a:rPr>
              <a:t>✅ </a:t>
            </a:r>
            <a:r>
              <a:rPr kumimoji="0" lang="en-US" altLang="en-US" sz="1500" b="1" i="0" u="none" strike="noStrike" cap="none" normalizeH="0" baseline="0" dirty="0">
                <a:ln>
                  <a:noFill/>
                </a:ln>
                <a:effectLst/>
              </a:rPr>
              <a:t>Use Prefix Tuning</a:t>
            </a:r>
            <a:r>
              <a:rPr kumimoji="0" lang="en-US" altLang="en-US" sz="1500" b="0" i="0" u="none" strike="noStrike" cap="none" normalizeH="0" baseline="0" dirty="0">
                <a:ln>
                  <a:noFill/>
                </a:ln>
                <a:effectLst/>
              </a:rPr>
              <a:t> for </a:t>
            </a:r>
            <a:r>
              <a:rPr kumimoji="0" lang="en-US" altLang="en-US" sz="1500" b="1" i="0" u="none" strike="noStrike" cap="none" normalizeH="0" baseline="0" dirty="0">
                <a:ln>
                  <a:noFill/>
                </a:ln>
                <a:effectLst/>
              </a:rPr>
              <a:t>deeper model control</a:t>
            </a:r>
            <a:r>
              <a:rPr kumimoji="0" lang="en-US" altLang="en-US" sz="1500" b="0" i="0" u="none" strike="noStrike" cap="none" normalizeH="0" baseline="0" dirty="0">
                <a:ln>
                  <a:noFill/>
                </a:ln>
                <a:effectLst/>
              </a:rPr>
              <a:t> while keeping efficiency.</a:t>
            </a:r>
            <a:br>
              <a:rPr kumimoji="0" lang="en-US" altLang="en-US" sz="1500" b="0" i="0" u="none" strike="noStrike" cap="none" normalizeH="0" baseline="0" dirty="0">
                <a:ln>
                  <a:noFill/>
                </a:ln>
                <a:effectLst/>
              </a:rPr>
            </a:br>
            <a:r>
              <a:rPr kumimoji="0" lang="en-US" altLang="en-US" sz="1500" b="0" i="0" u="none" strike="noStrike" cap="none" normalizeH="0" baseline="0" dirty="0">
                <a:ln>
                  <a:noFill/>
                </a:ln>
                <a:effectLst/>
              </a:rPr>
              <a:t>✅ </a:t>
            </a:r>
            <a:r>
              <a:rPr kumimoji="0" lang="en-US" altLang="en-US" sz="1500" b="1" i="0" u="none" strike="noStrike" cap="none" normalizeH="0" baseline="0" dirty="0">
                <a:ln>
                  <a:noFill/>
                </a:ln>
                <a:effectLst/>
              </a:rPr>
              <a:t>Use </a:t>
            </a:r>
            <a:r>
              <a:rPr kumimoji="0" lang="en-US" altLang="en-US" sz="1500" b="1" i="0" u="none" strike="noStrike" cap="none" normalizeH="0" baseline="0" dirty="0" err="1">
                <a:ln>
                  <a:noFill/>
                </a:ln>
                <a:effectLst/>
              </a:rPr>
              <a:t>LoRA</a:t>
            </a:r>
            <a:r>
              <a:rPr kumimoji="0" lang="en-US" altLang="en-US" sz="1500" b="0" i="0" u="none" strike="noStrike" cap="none" normalizeH="0" baseline="0" dirty="0">
                <a:ln>
                  <a:noFill/>
                </a:ln>
                <a:effectLst/>
              </a:rPr>
              <a:t> when </a:t>
            </a:r>
            <a:r>
              <a:rPr kumimoji="0" lang="en-US" altLang="en-US" sz="1500" b="1" i="0" u="none" strike="noStrike" cap="none" normalizeH="0" baseline="0" dirty="0">
                <a:ln>
                  <a:noFill/>
                </a:ln>
                <a:effectLst/>
              </a:rPr>
              <a:t>fine-tuning performance is critical</a:t>
            </a:r>
            <a:r>
              <a:rPr kumimoji="0" lang="en-US" altLang="en-US" sz="1500" b="0" i="0" u="none" strike="noStrike" cap="none" normalizeH="0" baseline="0" dirty="0">
                <a:ln>
                  <a:noFill/>
                </a:ln>
                <a:effectLst/>
              </a:rPr>
              <a:t> but you still need efficiency.</a:t>
            </a:r>
          </a:p>
        </p:txBody>
      </p:sp>
      <p:graphicFrame>
        <p:nvGraphicFramePr>
          <p:cNvPr id="4" name="Content Placeholder 3">
            <a:extLst>
              <a:ext uri="{FF2B5EF4-FFF2-40B4-BE49-F238E27FC236}">
                <a16:creationId xmlns:a16="http://schemas.microsoft.com/office/drawing/2014/main" id="{A4770EAB-E24A-1469-1BC2-3EC80CCD8851}"/>
              </a:ext>
            </a:extLst>
          </p:cNvPr>
          <p:cNvGraphicFramePr>
            <a:graphicFrameLocks noGrp="1"/>
          </p:cNvGraphicFramePr>
          <p:nvPr>
            <p:ph idx="1"/>
            <p:extLst>
              <p:ext uri="{D42A27DB-BD31-4B8C-83A1-F6EECF244321}">
                <p14:modId xmlns:p14="http://schemas.microsoft.com/office/powerpoint/2010/main" val="465025156"/>
              </p:ext>
            </p:extLst>
          </p:nvPr>
        </p:nvGraphicFramePr>
        <p:xfrm>
          <a:off x="731520" y="210312"/>
          <a:ext cx="10872215" cy="4320210"/>
        </p:xfrm>
        <a:graphic>
          <a:graphicData uri="http://schemas.openxmlformats.org/drawingml/2006/table">
            <a:tbl>
              <a:tblPr>
                <a:solidFill>
                  <a:schemeClr val="tx1">
                    <a:lumMod val="75000"/>
                    <a:lumOff val="25000"/>
                  </a:schemeClr>
                </a:solidFill>
              </a:tblPr>
              <a:tblGrid>
                <a:gridCol w="1966294">
                  <a:extLst>
                    <a:ext uri="{9D8B030D-6E8A-4147-A177-3AD203B41FA5}">
                      <a16:colId xmlns:a16="http://schemas.microsoft.com/office/drawing/2014/main" val="4052923080"/>
                    </a:ext>
                  </a:extLst>
                </a:gridCol>
                <a:gridCol w="3496769">
                  <a:extLst>
                    <a:ext uri="{9D8B030D-6E8A-4147-A177-3AD203B41FA5}">
                      <a16:colId xmlns:a16="http://schemas.microsoft.com/office/drawing/2014/main" val="452775297"/>
                    </a:ext>
                  </a:extLst>
                </a:gridCol>
                <a:gridCol w="2667342">
                  <a:extLst>
                    <a:ext uri="{9D8B030D-6E8A-4147-A177-3AD203B41FA5}">
                      <a16:colId xmlns:a16="http://schemas.microsoft.com/office/drawing/2014/main" val="3566805260"/>
                    </a:ext>
                  </a:extLst>
                </a:gridCol>
                <a:gridCol w="2741810">
                  <a:extLst>
                    <a:ext uri="{9D8B030D-6E8A-4147-A177-3AD203B41FA5}">
                      <a16:colId xmlns:a16="http://schemas.microsoft.com/office/drawing/2014/main" val="2430621569"/>
                    </a:ext>
                  </a:extLst>
                </a:gridCol>
              </a:tblGrid>
              <a:tr h="334160">
                <a:tc>
                  <a:txBody>
                    <a:bodyPr/>
                    <a:lstStyle/>
                    <a:p>
                      <a:r>
                        <a:rPr lang="en-IN" sz="1200" cap="none" spc="0">
                          <a:solidFill>
                            <a:schemeClr val="bg1"/>
                          </a:solidFill>
                        </a:rPr>
                        <a:t>Feature</a:t>
                      </a:r>
                    </a:p>
                  </a:txBody>
                  <a:tcPr marL="83258" marR="30151" marT="64044" marB="64044" anchor="ctr">
                    <a:lnL w="38100" cap="flat" cmpd="sng" algn="ctr">
                      <a:noFill/>
                      <a:prstDash val="solid"/>
                    </a:lnL>
                    <a:lnR w="6350" cap="flat" cmpd="sng" algn="ctr">
                      <a:solidFill>
                        <a:schemeClr val="tx1">
                          <a:lumMod val="50000"/>
                          <a:lumOff val="50000"/>
                        </a:schemeClr>
                      </a:solidFill>
                      <a:prstDash val="solid"/>
                    </a:lnR>
                    <a:lnT w="38100" cap="flat" cmpd="sng" algn="ctr">
                      <a:no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r>
                        <a:rPr lang="en-IN" sz="1200" b="1" cap="none" spc="0">
                          <a:solidFill>
                            <a:schemeClr val="bg1"/>
                          </a:solidFill>
                        </a:rPr>
                        <a:t>Prefix Tuning</a:t>
                      </a:r>
                      <a:r>
                        <a:rPr lang="en-IN" sz="1200" cap="none" spc="0">
                          <a:solidFill>
                            <a:schemeClr val="bg1"/>
                          </a:solidFill>
                        </a:rPr>
                        <a:t> 🟠</a:t>
                      </a:r>
                    </a:p>
                  </a:txBody>
                  <a:tcPr marL="83258" marR="30151" marT="64044" marB="640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ap="flat" cmpd="sng" algn="ctr">
                      <a:no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r>
                        <a:rPr lang="en-IN" sz="1200" b="1" cap="none" spc="0">
                          <a:solidFill>
                            <a:schemeClr val="bg1"/>
                          </a:solidFill>
                        </a:rPr>
                        <a:t>Prompt Tuning</a:t>
                      </a:r>
                      <a:r>
                        <a:rPr lang="en-IN" sz="1200" cap="none" spc="0">
                          <a:solidFill>
                            <a:schemeClr val="bg1"/>
                          </a:solidFill>
                        </a:rPr>
                        <a:t> 🔵</a:t>
                      </a:r>
                    </a:p>
                  </a:txBody>
                  <a:tcPr marL="83258" marR="30151" marT="64044" marB="640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ap="flat" cmpd="sng" algn="ctr">
                      <a:no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r>
                        <a:rPr lang="en-IN" sz="1200" b="1" cap="none" spc="0">
                          <a:solidFill>
                            <a:schemeClr val="bg1"/>
                          </a:solidFill>
                        </a:rPr>
                        <a:t>LoRA</a:t>
                      </a:r>
                      <a:r>
                        <a:rPr lang="en-IN" sz="1200" cap="none" spc="0">
                          <a:solidFill>
                            <a:schemeClr val="bg1"/>
                          </a:solidFill>
                        </a:rPr>
                        <a:t> 🟢</a:t>
                      </a:r>
                    </a:p>
                  </a:txBody>
                  <a:tcPr marL="83258" marR="30151" marT="64044" marB="64044" anchor="ctr">
                    <a:lnL w="6350" cap="flat" cmpd="sng" algn="ctr">
                      <a:solidFill>
                        <a:schemeClr val="tx1">
                          <a:lumMod val="50000"/>
                          <a:lumOff val="50000"/>
                        </a:schemeClr>
                      </a:solidFill>
                      <a:prstDash val="solid"/>
                    </a:lnL>
                    <a:lnR w="38100" cap="flat" cmpd="sng" algn="ctr">
                      <a:noFill/>
                      <a:prstDash val="solid"/>
                    </a:lnR>
                    <a:lnT w="38100" cap="flat" cmpd="sng" algn="ctr">
                      <a:noFill/>
                      <a:prstDash val="solid"/>
                    </a:lnT>
                    <a:lnB w="6350" cap="flat" cmpd="sng" algn="ctr">
                      <a:solidFill>
                        <a:schemeClr val="tx1">
                          <a:lumMod val="50000"/>
                          <a:lumOff val="50000"/>
                        </a:schemeClr>
                      </a:solidFill>
                      <a:prstDash val="solid"/>
                    </a:lnB>
                    <a:solidFill>
                      <a:schemeClr val="tx1">
                        <a:lumMod val="75000"/>
                        <a:lumOff val="25000"/>
                      </a:schemeClr>
                    </a:solidFill>
                  </a:tcPr>
                </a:tc>
                <a:extLst>
                  <a:ext uri="{0D108BD9-81ED-4DB2-BD59-A6C34878D82A}">
                    <a16:rowId xmlns:a16="http://schemas.microsoft.com/office/drawing/2014/main" val="1092749003"/>
                  </a:ext>
                </a:extLst>
              </a:tr>
              <a:tr h="498886">
                <a:tc>
                  <a:txBody>
                    <a:bodyPr/>
                    <a:lstStyle/>
                    <a:p>
                      <a:r>
                        <a:rPr lang="en-IN" sz="1200" b="1" cap="none" spc="0">
                          <a:solidFill>
                            <a:schemeClr val="bg1"/>
                          </a:solidFill>
                        </a:rPr>
                        <a:t>Definition</a:t>
                      </a:r>
                      <a:endParaRPr lang="en-IN" sz="1200" cap="none" spc="0">
                        <a:solidFill>
                          <a:schemeClr val="bg1"/>
                        </a:solidFill>
                      </a:endParaRPr>
                    </a:p>
                  </a:txBody>
                  <a:tcPr marL="83258" marR="30151" marT="64044" marB="64044" anchor="ctr">
                    <a:lnL w="38100" cap="flat" cmpd="sng" algn="ctr">
                      <a:no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r>
                        <a:rPr lang="en-US" sz="1200" cap="none" spc="0">
                          <a:solidFill>
                            <a:schemeClr val="bg1"/>
                          </a:solidFill>
                        </a:rPr>
                        <a:t>Adds </a:t>
                      </a:r>
                      <a:r>
                        <a:rPr lang="en-US" sz="1200" b="1" cap="none" spc="0">
                          <a:solidFill>
                            <a:schemeClr val="bg1"/>
                          </a:solidFill>
                        </a:rPr>
                        <a:t>trainable prefix embeddings</a:t>
                      </a:r>
                      <a:r>
                        <a:rPr lang="en-US" sz="1200" cap="none" spc="0">
                          <a:solidFill>
                            <a:schemeClr val="bg1"/>
                          </a:solidFill>
                        </a:rPr>
                        <a:t> to model activations at each layer</a:t>
                      </a:r>
                    </a:p>
                  </a:txBody>
                  <a:tcPr marL="83258" marR="30151" marT="64044" marB="640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r>
                        <a:rPr lang="en-US" sz="1200" cap="none" spc="0">
                          <a:solidFill>
                            <a:schemeClr val="bg1"/>
                          </a:solidFill>
                        </a:rPr>
                        <a:t>Adds </a:t>
                      </a:r>
                      <a:r>
                        <a:rPr lang="en-US" sz="1200" b="1" cap="none" spc="0">
                          <a:solidFill>
                            <a:schemeClr val="bg1"/>
                          </a:solidFill>
                        </a:rPr>
                        <a:t>trainable prompt embeddings</a:t>
                      </a:r>
                      <a:r>
                        <a:rPr lang="en-US" sz="1200" cap="none" spc="0">
                          <a:solidFill>
                            <a:schemeClr val="bg1"/>
                          </a:solidFill>
                        </a:rPr>
                        <a:t> to input tokens</a:t>
                      </a:r>
                    </a:p>
                  </a:txBody>
                  <a:tcPr marL="83258" marR="30151" marT="64044" marB="640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r>
                        <a:rPr lang="en-US" sz="1200" cap="none" spc="0">
                          <a:solidFill>
                            <a:schemeClr val="bg1"/>
                          </a:solidFill>
                        </a:rPr>
                        <a:t>Injects </a:t>
                      </a:r>
                      <a:r>
                        <a:rPr lang="en-US" sz="1200" b="1" cap="none" spc="0">
                          <a:solidFill>
                            <a:schemeClr val="bg1"/>
                          </a:solidFill>
                        </a:rPr>
                        <a:t>trainable low-rank matrices</a:t>
                      </a:r>
                      <a:r>
                        <a:rPr lang="en-US" sz="1200" cap="none" spc="0">
                          <a:solidFill>
                            <a:schemeClr val="bg1"/>
                          </a:solidFill>
                        </a:rPr>
                        <a:t> into model layers</a:t>
                      </a:r>
                    </a:p>
                  </a:txBody>
                  <a:tcPr marL="83258" marR="30151" marT="64044" marB="64044" anchor="ctr">
                    <a:lnL w="6350" cap="flat" cmpd="sng" algn="ctr">
                      <a:solidFill>
                        <a:schemeClr val="tx1">
                          <a:lumMod val="50000"/>
                          <a:lumOff val="50000"/>
                        </a:schemeClr>
                      </a:solidFill>
                      <a:prstDash val="solid"/>
                    </a:lnL>
                    <a:lnR w="38100" cap="flat" cmpd="sng" algn="ctr">
                      <a:no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extLst>
                  <a:ext uri="{0D108BD9-81ED-4DB2-BD59-A6C34878D82A}">
                    <a16:rowId xmlns:a16="http://schemas.microsoft.com/office/drawing/2014/main" val="2939752107"/>
                  </a:ext>
                </a:extLst>
              </a:tr>
              <a:tr h="334160">
                <a:tc>
                  <a:txBody>
                    <a:bodyPr/>
                    <a:lstStyle/>
                    <a:p>
                      <a:r>
                        <a:rPr lang="en-IN" sz="1200" b="1" cap="none" spc="0">
                          <a:solidFill>
                            <a:schemeClr val="bg1"/>
                          </a:solidFill>
                        </a:rPr>
                        <a:t>Model Weights</a:t>
                      </a:r>
                      <a:endParaRPr lang="en-IN" sz="1200" cap="none" spc="0">
                        <a:solidFill>
                          <a:schemeClr val="bg1"/>
                        </a:solidFill>
                      </a:endParaRPr>
                    </a:p>
                  </a:txBody>
                  <a:tcPr marL="83258" marR="30151" marT="64044" marB="64044" anchor="ctr">
                    <a:lnL w="38100" cap="flat" cmpd="sng" algn="ctr">
                      <a:no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r>
                        <a:rPr lang="en-US" sz="1200" b="1" cap="none" spc="0">
                          <a:solidFill>
                            <a:schemeClr val="bg1"/>
                          </a:solidFill>
                        </a:rPr>
                        <a:t>Frozen</a:t>
                      </a:r>
                      <a:r>
                        <a:rPr lang="en-US" sz="1200" cap="none" spc="0">
                          <a:solidFill>
                            <a:schemeClr val="bg1"/>
                          </a:solidFill>
                        </a:rPr>
                        <a:t> (only prefix embeddings updated)</a:t>
                      </a:r>
                    </a:p>
                  </a:txBody>
                  <a:tcPr marL="83258" marR="30151" marT="64044" marB="640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r>
                        <a:rPr lang="en-US" sz="1200" b="1" cap="none" spc="0">
                          <a:solidFill>
                            <a:schemeClr val="bg1"/>
                          </a:solidFill>
                        </a:rPr>
                        <a:t>Frozen</a:t>
                      </a:r>
                      <a:r>
                        <a:rPr lang="en-US" sz="1200" cap="none" spc="0">
                          <a:solidFill>
                            <a:schemeClr val="bg1"/>
                          </a:solidFill>
                        </a:rPr>
                        <a:t> (only prompt embeddings updated)</a:t>
                      </a:r>
                    </a:p>
                  </a:txBody>
                  <a:tcPr marL="83258" marR="30151" marT="64044" marB="640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r>
                        <a:rPr lang="en-US" sz="1200" b="1" cap="none" spc="0">
                          <a:solidFill>
                            <a:schemeClr val="bg1"/>
                          </a:solidFill>
                        </a:rPr>
                        <a:t>Frozen</a:t>
                      </a:r>
                      <a:r>
                        <a:rPr lang="en-US" sz="1200" cap="none" spc="0">
                          <a:solidFill>
                            <a:schemeClr val="bg1"/>
                          </a:solidFill>
                        </a:rPr>
                        <a:t> (only LoRA layers trained)</a:t>
                      </a:r>
                    </a:p>
                  </a:txBody>
                  <a:tcPr marL="83258" marR="30151" marT="64044" marB="64044" anchor="ctr">
                    <a:lnL w="6350" cap="flat" cmpd="sng" algn="ctr">
                      <a:solidFill>
                        <a:schemeClr val="tx1">
                          <a:lumMod val="50000"/>
                          <a:lumOff val="50000"/>
                        </a:schemeClr>
                      </a:solidFill>
                      <a:prstDash val="solid"/>
                    </a:lnL>
                    <a:lnR w="38100" cap="flat" cmpd="sng" algn="ctr">
                      <a:no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extLst>
                  <a:ext uri="{0D108BD9-81ED-4DB2-BD59-A6C34878D82A}">
                    <a16:rowId xmlns:a16="http://schemas.microsoft.com/office/drawing/2014/main" val="36290475"/>
                  </a:ext>
                </a:extLst>
              </a:tr>
              <a:tr h="498886">
                <a:tc>
                  <a:txBody>
                    <a:bodyPr/>
                    <a:lstStyle/>
                    <a:p>
                      <a:r>
                        <a:rPr lang="en-IN" sz="1200" b="1" cap="none" spc="0">
                          <a:solidFill>
                            <a:schemeClr val="bg1"/>
                          </a:solidFill>
                        </a:rPr>
                        <a:t>Optimization Scope</a:t>
                      </a:r>
                      <a:endParaRPr lang="en-IN" sz="1200" cap="none" spc="0">
                        <a:solidFill>
                          <a:schemeClr val="bg1"/>
                        </a:solidFill>
                      </a:endParaRPr>
                    </a:p>
                  </a:txBody>
                  <a:tcPr marL="83258" marR="30151" marT="64044" marB="64044" anchor="ctr">
                    <a:lnL w="38100" cap="flat" cmpd="sng" algn="ctr">
                      <a:no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r>
                        <a:rPr lang="en-IN" sz="1200" b="1" cap="none" spc="0">
                          <a:solidFill>
                            <a:schemeClr val="bg1"/>
                          </a:solidFill>
                        </a:rPr>
                        <a:t>Entire model (multiple layers)</a:t>
                      </a:r>
                      <a:endParaRPr lang="en-IN" sz="1200" cap="none" spc="0">
                        <a:solidFill>
                          <a:schemeClr val="bg1"/>
                        </a:solidFill>
                      </a:endParaRPr>
                    </a:p>
                  </a:txBody>
                  <a:tcPr marL="83258" marR="30151" marT="64044" marB="640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r>
                        <a:rPr lang="en-IN" sz="1200" b="1" cap="none" spc="0">
                          <a:solidFill>
                            <a:schemeClr val="bg1"/>
                          </a:solidFill>
                        </a:rPr>
                        <a:t>Input layer only</a:t>
                      </a:r>
                      <a:endParaRPr lang="en-IN" sz="1200" cap="none" spc="0">
                        <a:solidFill>
                          <a:schemeClr val="bg1"/>
                        </a:solidFill>
                      </a:endParaRPr>
                    </a:p>
                  </a:txBody>
                  <a:tcPr marL="83258" marR="30151" marT="64044" marB="640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r>
                        <a:rPr lang="en-US" sz="1200" b="1" cap="none" spc="0">
                          <a:solidFill>
                            <a:schemeClr val="bg1"/>
                          </a:solidFill>
                        </a:rPr>
                        <a:t>Targeted model layers</a:t>
                      </a:r>
                      <a:r>
                        <a:rPr lang="en-US" sz="1200" cap="none" spc="0">
                          <a:solidFill>
                            <a:schemeClr val="bg1"/>
                          </a:solidFill>
                        </a:rPr>
                        <a:t> (e.g., attention layers)</a:t>
                      </a:r>
                    </a:p>
                  </a:txBody>
                  <a:tcPr marL="83258" marR="30151" marT="64044" marB="64044" anchor="ctr">
                    <a:lnL w="6350" cap="flat" cmpd="sng" algn="ctr">
                      <a:solidFill>
                        <a:schemeClr val="tx1">
                          <a:lumMod val="50000"/>
                          <a:lumOff val="50000"/>
                        </a:schemeClr>
                      </a:solidFill>
                      <a:prstDash val="solid"/>
                    </a:lnL>
                    <a:lnR w="38100" cap="flat" cmpd="sng" algn="ctr">
                      <a:no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extLst>
                  <a:ext uri="{0D108BD9-81ED-4DB2-BD59-A6C34878D82A}">
                    <a16:rowId xmlns:a16="http://schemas.microsoft.com/office/drawing/2014/main" val="1680646505"/>
                  </a:ext>
                </a:extLst>
              </a:tr>
              <a:tr h="498886">
                <a:tc>
                  <a:txBody>
                    <a:bodyPr/>
                    <a:lstStyle/>
                    <a:p>
                      <a:r>
                        <a:rPr lang="en-IN" sz="1200" b="1" cap="none" spc="0">
                          <a:solidFill>
                            <a:schemeClr val="bg1"/>
                          </a:solidFill>
                        </a:rPr>
                        <a:t>Efficiency</a:t>
                      </a:r>
                      <a:endParaRPr lang="en-IN" sz="1200" cap="none" spc="0">
                        <a:solidFill>
                          <a:schemeClr val="bg1"/>
                        </a:solidFill>
                      </a:endParaRPr>
                    </a:p>
                  </a:txBody>
                  <a:tcPr marL="83258" marR="30151" marT="64044" marB="64044" anchor="ctr">
                    <a:lnL w="38100" cap="flat" cmpd="sng" algn="ctr">
                      <a:no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r>
                        <a:rPr lang="en-IN" sz="1200" cap="none" spc="0" dirty="0">
                          <a:solidFill>
                            <a:schemeClr val="bg1"/>
                          </a:solidFill>
                        </a:rPr>
                        <a:t>Moderate memory usage</a:t>
                      </a:r>
                    </a:p>
                  </a:txBody>
                  <a:tcPr marL="83258" marR="30151" marT="64044" marB="640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r>
                        <a:rPr lang="en-IN" sz="1200" b="1" cap="none" spc="0">
                          <a:solidFill>
                            <a:schemeClr val="bg1"/>
                          </a:solidFill>
                        </a:rPr>
                        <a:t>Most memory-efficient</a:t>
                      </a:r>
                      <a:endParaRPr lang="en-IN" sz="1200" cap="none" spc="0">
                        <a:solidFill>
                          <a:schemeClr val="bg1"/>
                        </a:solidFill>
                      </a:endParaRPr>
                    </a:p>
                  </a:txBody>
                  <a:tcPr marL="83258" marR="30151" marT="64044" marB="640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r>
                        <a:rPr lang="en-US" sz="1200" cap="none" spc="0">
                          <a:solidFill>
                            <a:schemeClr val="bg1"/>
                          </a:solidFill>
                        </a:rPr>
                        <a:t>Requires </a:t>
                      </a:r>
                      <a:r>
                        <a:rPr lang="en-US" sz="1200" b="1" cap="none" spc="0">
                          <a:solidFill>
                            <a:schemeClr val="bg1"/>
                          </a:solidFill>
                        </a:rPr>
                        <a:t>more memory than tuning methods</a:t>
                      </a:r>
                      <a:r>
                        <a:rPr lang="en-US" sz="1200" cap="none" spc="0">
                          <a:solidFill>
                            <a:schemeClr val="bg1"/>
                          </a:solidFill>
                        </a:rPr>
                        <a:t> but less than full fine-tuning</a:t>
                      </a:r>
                    </a:p>
                  </a:txBody>
                  <a:tcPr marL="83258" marR="30151" marT="64044" marB="64044" anchor="ctr">
                    <a:lnL w="6350" cap="flat" cmpd="sng" algn="ctr">
                      <a:solidFill>
                        <a:schemeClr val="tx1">
                          <a:lumMod val="50000"/>
                          <a:lumOff val="50000"/>
                        </a:schemeClr>
                      </a:solidFill>
                      <a:prstDash val="solid"/>
                    </a:lnL>
                    <a:lnR w="38100" cap="flat" cmpd="sng" algn="ctr">
                      <a:no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extLst>
                  <a:ext uri="{0D108BD9-81ED-4DB2-BD59-A6C34878D82A}">
                    <a16:rowId xmlns:a16="http://schemas.microsoft.com/office/drawing/2014/main" val="2588659784"/>
                  </a:ext>
                </a:extLst>
              </a:tr>
              <a:tr h="498886">
                <a:tc>
                  <a:txBody>
                    <a:bodyPr/>
                    <a:lstStyle/>
                    <a:p>
                      <a:r>
                        <a:rPr lang="en-IN" sz="1200" b="1" cap="none" spc="0">
                          <a:solidFill>
                            <a:schemeClr val="bg1"/>
                          </a:solidFill>
                        </a:rPr>
                        <a:t>Performance</a:t>
                      </a:r>
                      <a:endParaRPr lang="en-IN" sz="1200" cap="none" spc="0">
                        <a:solidFill>
                          <a:schemeClr val="bg1"/>
                        </a:solidFill>
                      </a:endParaRPr>
                    </a:p>
                  </a:txBody>
                  <a:tcPr marL="83258" marR="30151" marT="64044" marB="64044" anchor="ctr">
                    <a:lnL w="38100" cap="flat" cmpd="sng" algn="ctr">
                      <a:no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r>
                        <a:rPr lang="en-US" sz="1200" b="1" cap="none" spc="0" dirty="0">
                          <a:solidFill>
                            <a:schemeClr val="bg1"/>
                          </a:solidFill>
                        </a:rPr>
                        <a:t>Higher flexibility</a:t>
                      </a:r>
                      <a:r>
                        <a:rPr lang="en-US" sz="1200" cap="none" spc="0" dirty="0">
                          <a:solidFill>
                            <a:schemeClr val="bg1"/>
                          </a:solidFill>
                        </a:rPr>
                        <a:t> (influences all layers)</a:t>
                      </a:r>
                    </a:p>
                  </a:txBody>
                  <a:tcPr marL="83258" marR="30151" marT="64044" marB="640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r>
                        <a:rPr lang="en-US" sz="1200" b="1" cap="none" spc="0">
                          <a:solidFill>
                            <a:schemeClr val="bg1"/>
                          </a:solidFill>
                        </a:rPr>
                        <a:t>Lower control</a:t>
                      </a:r>
                      <a:r>
                        <a:rPr lang="en-US" sz="1200" cap="none" spc="0">
                          <a:solidFill>
                            <a:schemeClr val="bg1"/>
                          </a:solidFill>
                        </a:rPr>
                        <a:t> (affects only input interpretation)</a:t>
                      </a:r>
                    </a:p>
                  </a:txBody>
                  <a:tcPr marL="83258" marR="30151" marT="64044" marB="640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r>
                        <a:rPr lang="en-US" sz="1200" b="1" cap="none" spc="0">
                          <a:solidFill>
                            <a:schemeClr val="bg1"/>
                          </a:solidFill>
                        </a:rPr>
                        <a:t>Better balance of efficiency &amp; performance</a:t>
                      </a:r>
                      <a:endParaRPr lang="en-US" sz="1200" cap="none" spc="0">
                        <a:solidFill>
                          <a:schemeClr val="bg1"/>
                        </a:solidFill>
                      </a:endParaRPr>
                    </a:p>
                  </a:txBody>
                  <a:tcPr marL="83258" marR="30151" marT="64044" marB="64044" anchor="ctr">
                    <a:lnL w="6350" cap="flat" cmpd="sng" algn="ctr">
                      <a:solidFill>
                        <a:schemeClr val="tx1">
                          <a:lumMod val="50000"/>
                          <a:lumOff val="50000"/>
                        </a:schemeClr>
                      </a:solidFill>
                      <a:prstDash val="solid"/>
                    </a:lnL>
                    <a:lnR w="38100" cap="flat" cmpd="sng" algn="ctr">
                      <a:no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extLst>
                  <a:ext uri="{0D108BD9-81ED-4DB2-BD59-A6C34878D82A}">
                    <a16:rowId xmlns:a16="http://schemas.microsoft.com/office/drawing/2014/main" val="3501690690"/>
                  </a:ext>
                </a:extLst>
              </a:tr>
              <a:tr h="498886">
                <a:tc>
                  <a:txBody>
                    <a:bodyPr/>
                    <a:lstStyle/>
                    <a:p>
                      <a:r>
                        <a:rPr lang="en-IN" sz="1200" b="1" cap="none" spc="0">
                          <a:solidFill>
                            <a:schemeClr val="bg1"/>
                          </a:solidFill>
                        </a:rPr>
                        <a:t>Best for</a:t>
                      </a:r>
                      <a:endParaRPr lang="en-IN" sz="1200" cap="none" spc="0">
                        <a:solidFill>
                          <a:schemeClr val="bg1"/>
                        </a:solidFill>
                      </a:endParaRPr>
                    </a:p>
                  </a:txBody>
                  <a:tcPr marL="83258" marR="30151" marT="64044" marB="64044" anchor="ctr">
                    <a:lnL w="38100" cap="flat" cmpd="sng" algn="ctr">
                      <a:no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r>
                        <a:rPr lang="en-US" sz="1200" b="1" cap="none" spc="0" dirty="0">
                          <a:solidFill>
                            <a:schemeClr val="bg1"/>
                          </a:solidFill>
                        </a:rPr>
                        <a:t>Text generation, summarization, question answering</a:t>
                      </a:r>
                      <a:endParaRPr lang="en-US" sz="1200" cap="none" spc="0" dirty="0">
                        <a:solidFill>
                          <a:schemeClr val="bg1"/>
                        </a:solidFill>
                      </a:endParaRPr>
                    </a:p>
                  </a:txBody>
                  <a:tcPr marL="83258" marR="30151" marT="64044" marB="640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r>
                        <a:rPr lang="en-IN" sz="1200" b="1" cap="none" spc="0">
                          <a:solidFill>
                            <a:schemeClr val="bg1"/>
                          </a:solidFill>
                        </a:rPr>
                        <a:t>Few-shot learning, task-specific adjustments</a:t>
                      </a:r>
                      <a:endParaRPr lang="en-IN" sz="1200" cap="none" spc="0">
                        <a:solidFill>
                          <a:schemeClr val="bg1"/>
                        </a:solidFill>
                      </a:endParaRPr>
                    </a:p>
                  </a:txBody>
                  <a:tcPr marL="83258" marR="30151" marT="64044" marB="640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r>
                        <a:rPr lang="en-IN" sz="1200" b="1" cap="none" spc="0">
                          <a:solidFill>
                            <a:schemeClr val="bg1"/>
                          </a:solidFill>
                        </a:rPr>
                        <a:t>Domain adaptation, personalization</a:t>
                      </a:r>
                      <a:endParaRPr lang="en-IN" sz="1200" cap="none" spc="0">
                        <a:solidFill>
                          <a:schemeClr val="bg1"/>
                        </a:solidFill>
                      </a:endParaRPr>
                    </a:p>
                  </a:txBody>
                  <a:tcPr marL="83258" marR="30151" marT="64044" marB="64044" anchor="ctr">
                    <a:lnL w="6350" cap="flat" cmpd="sng" algn="ctr">
                      <a:solidFill>
                        <a:schemeClr val="tx1">
                          <a:lumMod val="50000"/>
                          <a:lumOff val="50000"/>
                        </a:schemeClr>
                      </a:solidFill>
                      <a:prstDash val="solid"/>
                    </a:lnL>
                    <a:lnR w="38100" cap="flat" cmpd="sng" algn="ctr">
                      <a:no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extLst>
                  <a:ext uri="{0D108BD9-81ED-4DB2-BD59-A6C34878D82A}">
                    <a16:rowId xmlns:a16="http://schemas.microsoft.com/office/drawing/2014/main" val="2935849751"/>
                  </a:ext>
                </a:extLst>
              </a:tr>
              <a:tr h="498886">
                <a:tc>
                  <a:txBody>
                    <a:bodyPr/>
                    <a:lstStyle/>
                    <a:p>
                      <a:r>
                        <a:rPr lang="en-IN" sz="1200" b="1" cap="none" spc="0">
                          <a:solidFill>
                            <a:schemeClr val="bg1"/>
                          </a:solidFill>
                        </a:rPr>
                        <a:t>Real-World Example</a:t>
                      </a:r>
                      <a:endParaRPr lang="en-IN" sz="1200" cap="none" spc="0">
                        <a:solidFill>
                          <a:schemeClr val="bg1"/>
                        </a:solidFill>
                      </a:endParaRPr>
                    </a:p>
                  </a:txBody>
                  <a:tcPr marL="83258" marR="30151" marT="64044" marB="64044" anchor="ctr">
                    <a:lnL w="38100" cap="flat" cmpd="sng" algn="ctr">
                      <a:no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r>
                        <a:rPr lang="en-US" sz="1200" cap="none" spc="0" dirty="0">
                          <a:solidFill>
                            <a:schemeClr val="bg1"/>
                          </a:solidFill>
                        </a:rPr>
                        <a:t>Customizing GPT-3 for </a:t>
                      </a:r>
                      <a:r>
                        <a:rPr lang="en-US" sz="1200" b="1" cap="none" spc="0" dirty="0">
                          <a:solidFill>
                            <a:schemeClr val="bg1"/>
                          </a:solidFill>
                        </a:rPr>
                        <a:t>scientific writing</a:t>
                      </a:r>
                      <a:endParaRPr lang="en-US" sz="1200" cap="none" spc="0" dirty="0">
                        <a:solidFill>
                          <a:schemeClr val="bg1"/>
                        </a:solidFill>
                      </a:endParaRPr>
                    </a:p>
                  </a:txBody>
                  <a:tcPr marL="83258" marR="30151" marT="64044" marB="640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r>
                        <a:rPr lang="en-IN" sz="1200" cap="none" spc="0">
                          <a:solidFill>
                            <a:schemeClr val="bg1"/>
                          </a:solidFill>
                        </a:rPr>
                        <a:t>Adapting LLaMA for </a:t>
                      </a:r>
                      <a:r>
                        <a:rPr lang="en-IN" sz="1200" b="1" cap="none" spc="0">
                          <a:solidFill>
                            <a:schemeClr val="bg1"/>
                          </a:solidFill>
                        </a:rPr>
                        <a:t>customer service queries</a:t>
                      </a:r>
                      <a:endParaRPr lang="en-IN" sz="1200" cap="none" spc="0">
                        <a:solidFill>
                          <a:schemeClr val="bg1"/>
                        </a:solidFill>
                      </a:endParaRPr>
                    </a:p>
                  </a:txBody>
                  <a:tcPr marL="83258" marR="30151" marT="64044" marB="640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r>
                        <a:rPr lang="en-US" sz="1200" cap="none" spc="0">
                          <a:solidFill>
                            <a:schemeClr val="bg1"/>
                          </a:solidFill>
                        </a:rPr>
                        <a:t>Fine-tuning LLaMA-7B for </a:t>
                      </a:r>
                      <a:r>
                        <a:rPr lang="en-US" sz="1200" b="1" cap="none" spc="0">
                          <a:solidFill>
                            <a:schemeClr val="bg1"/>
                          </a:solidFill>
                        </a:rPr>
                        <a:t>legal AI</a:t>
                      </a:r>
                      <a:endParaRPr lang="en-US" sz="1200" cap="none" spc="0">
                        <a:solidFill>
                          <a:schemeClr val="bg1"/>
                        </a:solidFill>
                      </a:endParaRPr>
                    </a:p>
                  </a:txBody>
                  <a:tcPr marL="83258" marR="30151" marT="64044" marB="64044" anchor="ctr">
                    <a:lnL w="6350" cap="flat" cmpd="sng" algn="ctr">
                      <a:solidFill>
                        <a:schemeClr val="tx1">
                          <a:lumMod val="50000"/>
                          <a:lumOff val="50000"/>
                        </a:schemeClr>
                      </a:solidFill>
                      <a:prstDash val="solid"/>
                    </a:lnL>
                    <a:lnR w="38100" cap="flat" cmpd="sng" algn="ctr">
                      <a:no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extLst>
                  <a:ext uri="{0D108BD9-81ED-4DB2-BD59-A6C34878D82A}">
                    <a16:rowId xmlns:a16="http://schemas.microsoft.com/office/drawing/2014/main" val="2275339956"/>
                  </a:ext>
                </a:extLst>
              </a:tr>
              <a:tr h="498886">
                <a:tc>
                  <a:txBody>
                    <a:bodyPr/>
                    <a:lstStyle/>
                    <a:p>
                      <a:r>
                        <a:rPr lang="en-IN" sz="1200" b="1" cap="none" spc="0">
                          <a:solidFill>
                            <a:schemeClr val="bg1"/>
                          </a:solidFill>
                        </a:rPr>
                        <a:t>Computational Cost</a:t>
                      </a:r>
                      <a:endParaRPr lang="en-IN" sz="1200" cap="none" spc="0">
                        <a:solidFill>
                          <a:schemeClr val="bg1"/>
                        </a:solidFill>
                      </a:endParaRPr>
                    </a:p>
                  </a:txBody>
                  <a:tcPr marL="83258" marR="30151" marT="64044" marB="64044" anchor="ctr">
                    <a:lnL w="38100" cap="flat" cmpd="sng" algn="ctr">
                      <a:no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38100" cap="flat" cmpd="sng" algn="ctr">
                      <a:noFill/>
                      <a:prstDash val="solid"/>
                    </a:lnB>
                    <a:solidFill>
                      <a:schemeClr val="tx1">
                        <a:lumMod val="75000"/>
                        <a:lumOff val="25000"/>
                      </a:schemeClr>
                    </a:solidFill>
                  </a:tcPr>
                </a:tc>
                <a:tc>
                  <a:txBody>
                    <a:bodyPr/>
                    <a:lstStyle/>
                    <a:p>
                      <a:r>
                        <a:rPr lang="en-US" sz="1200" b="1" cap="none" spc="0">
                          <a:solidFill>
                            <a:schemeClr val="bg1"/>
                          </a:solidFill>
                        </a:rPr>
                        <a:t>Lower than full fine-tuning</a:t>
                      </a:r>
                      <a:r>
                        <a:rPr lang="en-US" sz="1200" cap="none" spc="0">
                          <a:solidFill>
                            <a:schemeClr val="bg1"/>
                          </a:solidFill>
                        </a:rPr>
                        <a:t>, but higher than Prompt Tuning</a:t>
                      </a:r>
                    </a:p>
                  </a:txBody>
                  <a:tcPr marL="83258" marR="30151" marT="64044" marB="640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38100" cap="flat" cmpd="sng" algn="ctr">
                      <a:noFill/>
                      <a:prstDash val="solid"/>
                    </a:lnB>
                    <a:solidFill>
                      <a:schemeClr val="tx1">
                        <a:lumMod val="75000"/>
                        <a:lumOff val="25000"/>
                      </a:schemeClr>
                    </a:solidFill>
                  </a:tcPr>
                </a:tc>
                <a:tc>
                  <a:txBody>
                    <a:bodyPr/>
                    <a:lstStyle/>
                    <a:p>
                      <a:r>
                        <a:rPr lang="en-US" sz="1200" b="1" cap="none" spc="0">
                          <a:solidFill>
                            <a:schemeClr val="bg1"/>
                          </a:solidFill>
                        </a:rPr>
                        <a:t>Lowest</a:t>
                      </a:r>
                      <a:r>
                        <a:rPr lang="en-US" sz="1200" cap="none" spc="0">
                          <a:solidFill>
                            <a:schemeClr val="bg1"/>
                          </a:solidFill>
                        </a:rPr>
                        <a:t> (only affects input layer)</a:t>
                      </a:r>
                    </a:p>
                  </a:txBody>
                  <a:tcPr marL="83258" marR="30151" marT="64044" marB="640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38100" cap="flat" cmpd="sng" algn="ctr">
                      <a:noFill/>
                      <a:prstDash val="solid"/>
                    </a:lnB>
                    <a:solidFill>
                      <a:schemeClr val="tx1">
                        <a:lumMod val="75000"/>
                        <a:lumOff val="25000"/>
                      </a:schemeClr>
                    </a:solidFill>
                  </a:tcPr>
                </a:tc>
                <a:tc>
                  <a:txBody>
                    <a:bodyPr/>
                    <a:lstStyle/>
                    <a:p>
                      <a:r>
                        <a:rPr lang="en-US" sz="1200" b="1" cap="none" spc="0" dirty="0">
                          <a:solidFill>
                            <a:schemeClr val="bg1"/>
                          </a:solidFill>
                        </a:rPr>
                        <a:t>Higher than Prefix &amp; Prompt Tuning, but optimized for efficiency</a:t>
                      </a:r>
                      <a:endParaRPr lang="en-US" sz="1200" cap="none" spc="0" dirty="0">
                        <a:solidFill>
                          <a:schemeClr val="bg1"/>
                        </a:solidFill>
                      </a:endParaRPr>
                    </a:p>
                  </a:txBody>
                  <a:tcPr marL="83258" marR="30151" marT="64044" marB="64044" anchor="ctr">
                    <a:lnL w="6350" cap="flat" cmpd="sng" algn="ctr">
                      <a:solidFill>
                        <a:schemeClr val="tx1">
                          <a:lumMod val="50000"/>
                          <a:lumOff val="50000"/>
                        </a:schemeClr>
                      </a:solidFill>
                      <a:prstDash val="solid"/>
                    </a:lnL>
                    <a:lnR w="38100" cap="flat" cmpd="sng" algn="ctr">
                      <a:noFill/>
                      <a:prstDash val="solid"/>
                    </a:lnR>
                    <a:lnT w="6350" cap="flat" cmpd="sng" algn="ctr">
                      <a:solidFill>
                        <a:schemeClr val="tx1">
                          <a:lumMod val="50000"/>
                          <a:lumOff val="50000"/>
                        </a:schemeClr>
                      </a:solidFill>
                      <a:prstDash val="solid"/>
                    </a:lnT>
                    <a:lnB w="38100" cap="flat" cmpd="sng" algn="ctr">
                      <a:noFill/>
                      <a:prstDash val="solid"/>
                    </a:lnB>
                    <a:solidFill>
                      <a:schemeClr val="tx1">
                        <a:lumMod val="75000"/>
                        <a:lumOff val="25000"/>
                      </a:schemeClr>
                    </a:solidFill>
                  </a:tcPr>
                </a:tc>
                <a:extLst>
                  <a:ext uri="{0D108BD9-81ED-4DB2-BD59-A6C34878D82A}">
                    <a16:rowId xmlns:a16="http://schemas.microsoft.com/office/drawing/2014/main" val="2251761257"/>
                  </a:ext>
                </a:extLst>
              </a:tr>
            </a:tbl>
          </a:graphicData>
        </a:graphic>
      </p:graphicFrame>
    </p:spTree>
    <p:extLst>
      <p:ext uri="{BB962C8B-B14F-4D97-AF65-F5344CB8AC3E}">
        <p14:creationId xmlns:p14="http://schemas.microsoft.com/office/powerpoint/2010/main" val="1939800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6" name="Group 45">
            <a:extLst>
              <a:ext uri="{FF2B5EF4-FFF2-40B4-BE49-F238E27FC236}">
                <a16:creationId xmlns:a16="http://schemas.microsoft.com/office/drawing/2014/main" id="{042BC7E5-76DB-4826-8C07-4A49B6353F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479558"/>
            <a:ext cx="1861854" cy="717514"/>
            <a:chOff x="0" y="1479558"/>
            <a:chExt cx="1861854" cy="717514"/>
          </a:xfrm>
          <a:solidFill>
            <a:schemeClr val="bg1"/>
          </a:solidFill>
        </p:grpSpPr>
        <p:sp>
          <p:nvSpPr>
            <p:cNvPr id="47" name="Freeform: Shape 46">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48" name="Freeform: Shape 47">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50" name="Freeform: Shape 49">
            <a:extLst>
              <a:ext uri="{FF2B5EF4-FFF2-40B4-BE49-F238E27FC236}">
                <a16:creationId xmlns:a16="http://schemas.microsoft.com/office/drawing/2014/main" id="{498F8FF6-43B4-494A-AF8F-123A498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8992" y="-34538"/>
            <a:ext cx="6655405" cy="6335470"/>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2B06059C-C357-4011-82B9-9C01063013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5194" y="-23905"/>
            <a:ext cx="6705251" cy="6318526"/>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5AFEC601-A132-47EE-B0C2-B38ACD9FC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6886" y="-23905"/>
            <a:ext cx="6705251" cy="6215019"/>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1487FB3-8F9E-857C-A2E5-8799A72D6CCA}"/>
              </a:ext>
            </a:extLst>
          </p:cNvPr>
          <p:cNvSpPr>
            <a:spLocks noGrp="1"/>
          </p:cNvSpPr>
          <p:nvPr>
            <p:ph type="title"/>
          </p:nvPr>
        </p:nvSpPr>
        <p:spPr>
          <a:xfrm>
            <a:off x="2242409" y="895483"/>
            <a:ext cx="5786232" cy="3011190"/>
          </a:xfrm>
        </p:spPr>
        <p:txBody>
          <a:bodyPr vert="horz" lIns="91440" tIns="45720" rIns="91440" bIns="45720" rtlCol="0" anchor="b">
            <a:normAutofit/>
          </a:bodyPr>
          <a:lstStyle/>
          <a:p>
            <a:pPr algn="ctr"/>
            <a:r>
              <a:rPr lang="en-US" sz="5400" b="1" kern="1200" spc="50" dirty="0">
                <a:ln w="0"/>
                <a:solidFill>
                  <a:schemeClr val="bg2"/>
                </a:solidFill>
                <a:effectLst>
                  <a:innerShdw blurRad="63500" dist="50800" dir="13500000">
                    <a:srgbClr val="000000">
                      <a:alpha val="50000"/>
                    </a:srgbClr>
                  </a:innerShdw>
                </a:effectLst>
                <a:latin typeface="+mj-lt"/>
                <a:ea typeface="+mj-ea"/>
                <a:cs typeface="+mj-cs"/>
              </a:rPr>
              <a:t>Deep Seek R1 –Case study</a:t>
            </a:r>
          </a:p>
        </p:txBody>
      </p:sp>
      <p:sp>
        <p:nvSpPr>
          <p:cNvPr id="56"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188494"/>
            <a:ext cx="1048371" cy="104837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58" name="Graphic 212">
            <a:extLst>
              <a:ext uri="{FF2B5EF4-FFF2-40B4-BE49-F238E27FC236}">
                <a16:creationId xmlns:a16="http://schemas.microsoft.com/office/drawing/2014/main" id="{218E095B-4870-4AD5-9C41-C16D59523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188494"/>
            <a:ext cx="1048371" cy="104837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60"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83101" y="3578317"/>
            <a:ext cx="1054466" cy="469689"/>
            <a:chOff x="9841624" y="4115729"/>
            <a:chExt cx="602169" cy="268223"/>
          </a:xfrm>
          <a:solidFill>
            <a:schemeClr val="bg1"/>
          </a:solidFill>
        </p:grpSpPr>
        <p:sp>
          <p:nvSpPr>
            <p:cNvPr id="61" name="Freeform: Shape 60">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67" name="Oval 66">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4525" y="4910353"/>
            <a:ext cx="468090" cy="46809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9" name="Oval 68">
            <a:extLst>
              <a:ext uri="{FF2B5EF4-FFF2-40B4-BE49-F238E27FC236}">
                <a16:creationId xmlns:a16="http://schemas.microsoft.com/office/drawing/2014/main" id="{BE8CB2F0-2F5A-4EBD-B214-E0309C31F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4525" y="4910353"/>
            <a:ext cx="468090" cy="468090"/>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 name="Freeform: Shape 70">
            <a:extLst>
              <a:ext uri="{FF2B5EF4-FFF2-40B4-BE49-F238E27FC236}">
                <a16:creationId xmlns:a16="http://schemas.microsoft.com/office/drawing/2014/main" id="{FFD3887D-244B-4EC4-9208-E304984C5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3" name="Freeform: Shape 72">
            <a:extLst>
              <a:ext uri="{FF2B5EF4-FFF2-40B4-BE49-F238E27FC236}">
                <a16:creationId xmlns:a16="http://schemas.microsoft.com/office/drawing/2014/main" id="{97224C31-855E-4593-8A58-5B2B0CC4F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39596321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1" name="Rectangle 80">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53DE3-1538-0AFA-02C9-AC5053200174}"/>
              </a:ext>
            </a:extLst>
          </p:cNvPr>
          <p:cNvSpPr>
            <a:spLocks noGrp="1"/>
          </p:cNvSpPr>
          <p:nvPr>
            <p:ph type="title"/>
          </p:nvPr>
        </p:nvSpPr>
        <p:spPr>
          <a:xfrm>
            <a:off x="521209" y="91439"/>
            <a:ext cx="7251192" cy="1426466"/>
          </a:xfrm>
        </p:spPr>
        <p:txBody>
          <a:bodyPr anchor="b">
            <a:noAutofit/>
          </a:bodyPr>
          <a:lstStyle/>
          <a:p>
            <a:r>
              <a:rPr lang="en-US" sz="3200" dirty="0">
                <a:ln w="0"/>
                <a:effectLst>
                  <a:outerShdw blurRad="38100" dist="19050" dir="2700000" algn="tl" rotWithShape="0">
                    <a:schemeClr val="dk1">
                      <a:alpha val="40000"/>
                    </a:schemeClr>
                  </a:outerShdw>
                </a:effectLst>
              </a:rPr>
              <a:t>Concept Introduction: Mixture of Experts (</a:t>
            </a:r>
            <a:r>
              <a:rPr lang="en-US" sz="3200" dirty="0" err="1">
                <a:ln w="0"/>
                <a:effectLst>
                  <a:outerShdw blurRad="38100" dist="19050" dir="2700000" algn="tl" rotWithShape="0">
                    <a:schemeClr val="dk1">
                      <a:alpha val="40000"/>
                    </a:schemeClr>
                  </a:outerShdw>
                </a:effectLst>
              </a:rPr>
              <a:t>MoE</a:t>
            </a:r>
            <a:r>
              <a:rPr lang="en-US" sz="3200" dirty="0">
                <a:ln w="0"/>
                <a:effectLst>
                  <a:outerShdw blurRad="38100" dist="19050" dir="2700000" algn="tl" rotWithShape="0">
                    <a:schemeClr val="dk1">
                      <a:alpha val="40000"/>
                    </a:schemeClr>
                  </a:outerShdw>
                </a:effectLst>
              </a:rPr>
              <a:t>) Architecture</a:t>
            </a:r>
          </a:p>
        </p:txBody>
      </p:sp>
      <p:sp>
        <p:nvSpPr>
          <p:cNvPr id="58" name="Content Placeholder 2">
            <a:extLst>
              <a:ext uri="{FF2B5EF4-FFF2-40B4-BE49-F238E27FC236}">
                <a16:creationId xmlns:a16="http://schemas.microsoft.com/office/drawing/2014/main" id="{CEA55D06-1E89-F813-9B70-BCA89B65A24D}"/>
              </a:ext>
            </a:extLst>
          </p:cNvPr>
          <p:cNvSpPr>
            <a:spLocks noGrp="1"/>
          </p:cNvSpPr>
          <p:nvPr>
            <p:ph idx="1"/>
          </p:nvPr>
        </p:nvSpPr>
        <p:spPr>
          <a:xfrm>
            <a:off x="521209" y="1609344"/>
            <a:ext cx="5938904" cy="4572000"/>
          </a:xfrm>
        </p:spPr>
        <p:txBody>
          <a:bodyPr anchor="t">
            <a:normAutofit/>
          </a:bodyPr>
          <a:lstStyle/>
          <a:p>
            <a:pPr marL="0" indent="0">
              <a:buNone/>
            </a:pPr>
            <a:r>
              <a:rPr lang="en-US" sz="1600" b="1" i="0" u="sng" dirty="0">
                <a:effectLst/>
                <a:latin typeface="Lato" panose="020F0502020204030203" pitchFamily="34" charset="0"/>
              </a:rPr>
              <a:t>Expert Selection and Routing Algorithm</a:t>
            </a:r>
          </a:p>
          <a:p>
            <a:pPr marL="0" indent="0">
              <a:buNone/>
            </a:pPr>
            <a:r>
              <a:rPr lang="en-US" sz="1600" b="0" i="0" dirty="0">
                <a:effectLst/>
                <a:latin typeface="Lato" panose="020F0502020204030203" pitchFamily="34" charset="0"/>
              </a:rPr>
              <a:t>During inference, DeepSeek-R1 uses a </a:t>
            </a:r>
            <a:r>
              <a:rPr lang="en-US" sz="1600" b="1" i="0" dirty="0">
                <a:effectLst/>
                <a:latin typeface="Lato" panose="020F0502020204030203" pitchFamily="34" charset="0"/>
              </a:rPr>
              <a:t>learned routing mechanism</a:t>
            </a:r>
            <a:r>
              <a:rPr lang="en-US" sz="1600" b="0" i="0" dirty="0">
                <a:effectLst/>
                <a:latin typeface="Lato" panose="020F0502020204030203" pitchFamily="34" charset="0"/>
              </a:rPr>
              <a:t> that efficiently selects relevant experts based on input context.</a:t>
            </a:r>
          </a:p>
          <a:p>
            <a:r>
              <a:rPr lang="en-US" sz="1600" b="1" i="0" dirty="0">
                <a:effectLst/>
                <a:latin typeface="Lato" panose="020F0502020204030203" pitchFamily="34" charset="0"/>
              </a:rPr>
              <a:t>Step 1:</a:t>
            </a:r>
            <a:r>
              <a:rPr lang="en-US" sz="1600" b="0" i="0" dirty="0">
                <a:effectLst/>
                <a:latin typeface="Lato" panose="020F0502020204030203" pitchFamily="34" charset="0"/>
              </a:rPr>
              <a:t> The input is passed through a lightweight </a:t>
            </a:r>
            <a:r>
              <a:rPr lang="en-US" sz="1600" b="1" i="0" dirty="0">
                <a:effectLst/>
                <a:latin typeface="Lato" panose="020F0502020204030203" pitchFamily="34" charset="0"/>
              </a:rPr>
              <a:t>gating network</a:t>
            </a:r>
            <a:r>
              <a:rPr lang="en-US" sz="1600" b="0" i="0" dirty="0">
                <a:effectLst/>
                <a:latin typeface="Lato" panose="020F0502020204030203" pitchFamily="34" charset="0"/>
              </a:rPr>
              <a:t> that assigns a probability distribution over all experts.</a:t>
            </a:r>
          </a:p>
          <a:p>
            <a:r>
              <a:rPr lang="en-US" sz="1600" b="1" i="0" dirty="0">
                <a:effectLst/>
                <a:latin typeface="Lato" panose="020F0502020204030203" pitchFamily="34" charset="0"/>
              </a:rPr>
              <a:t>Step 2:</a:t>
            </a:r>
            <a:r>
              <a:rPr lang="en-US" sz="1600" b="0" i="0" dirty="0">
                <a:effectLst/>
                <a:latin typeface="Lato" panose="020F0502020204030203" pitchFamily="34" charset="0"/>
              </a:rPr>
              <a:t> The model selects a </a:t>
            </a:r>
            <a:r>
              <a:rPr lang="en-US" sz="1600" b="1" i="0" dirty="0">
                <a:effectLst/>
                <a:latin typeface="Lato" panose="020F0502020204030203" pitchFamily="34" charset="0"/>
              </a:rPr>
              <a:t>subset of the highest-ranked experts</a:t>
            </a:r>
            <a:r>
              <a:rPr lang="en-US" sz="1600" b="0" i="0" dirty="0">
                <a:effectLst/>
                <a:latin typeface="Lato" panose="020F0502020204030203" pitchFamily="34" charset="0"/>
              </a:rPr>
              <a:t> (typically 2-4 per query).</a:t>
            </a:r>
          </a:p>
          <a:p>
            <a:r>
              <a:rPr lang="en-US" sz="1600" b="1" i="0" dirty="0">
                <a:effectLst/>
                <a:latin typeface="Lato" panose="020F0502020204030203" pitchFamily="34" charset="0"/>
              </a:rPr>
              <a:t>Step 3:</a:t>
            </a:r>
            <a:r>
              <a:rPr lang="en-US" sz="1600" b="0" i="0" dirty="0">
                <a:effectLst/>
                <a:latin typeface="Lato" panose="020F0502020204030203" pitchFamily="34" charset="0"/>
              </a:rPr>
              <a:t> Selected experts process the query in parallel, producing intermediate representations.</a:t>
            </a:r>
          </a:p>
          <a:p>
            <a:r>
              <a:rPr lang="en-US" sz="1600" b="1" i="0" dirty="0">
                <a:effectLst/>
                <a:latin typeface="Lato" panose="020F0502020204030203" pitchFamily="34" charset="0"/>
              </a:rPr>
              <a:t>Step 4:</a:t>
            </a:r>
            <a:r>
              <a:rPr lang="en-US" sz="1600" b="0" i="0" dirty="0">
                <a:effectLst/>
                <a:latin typeface="Lato" panose="020F0502020204030203" pitchFamily="34" charset="0"/>
              </a:rPr>
              <a:t> Outputs from experts are aggregated through a weighted sum mechanism, forming the final response.</a:t>
            </a:r>
          </a:p>
          <a:p>
            <a:pPr marL="0" indent="0">
              <a:buNone/>
            </a:pPr>
            <a:endParaRPr lang="en-US" sz="1300" dirty="0"/>
          </a:p>
        </p:txBody>
      </p:sp>
      <p:sp>
        <p:nvSpPr>
          <p:cNvPr id="83" name="Rectangle 82">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D024654B-69DD-CD39-01A0-AEBAB2ABC886}"/>
              </a:ext>
            </a:extLst>
          </p:cNvPr>
          <p:cNvPicPr>
            <a:picLocks noChangeAspect="1"/>
          </p:cNvPicPr>
          <p:nvPr/>
        </p:nvPicPr>
        <p:blipFill>
          <a:blip r:embed="rId3"/>
          <a:stretch>
            <a:fillRect/>
          </a:stretch>
        </p:blipFill>
        <p:spPr>
          <a:xfrm>
            <a:off x="6208776" y="1371600"/>
            <a:ext cx="5742432" cy="417880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993500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044" name="Rectangle 1043">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B4F459-F8F6-A205-C9FF-3159B7B2A1F8}"/>
              </a:ext>
            </a:extLst>
          </p:cNvPr>
          <p:cNvSpPr>
            <a:spLocks noGrp="1"/>
          </p:cNvSpPr>
          <p:nvPr>
            <p:ph type="title"/>
          </p:nvPr>
        </p:nvSpPr>
        <p:spPr>
          <a:xfrm>
            <a:off x="254001" y="502020"/>
            <a:ext cx="6997191" cy="900060"/>
          </a:xfrm>
        </p:spPr>
        <p:txBody>
          <a:bodyPr vert="horz" lIns="91440" tIns="45720" rIns="91440" bIns="45720" rtlCol="0" anchor="b">
            <a:normAutofit fontScale="90000"/>
          </a:bodyPr>
          <a:lstStyle/>
          <a:p>
            <a:r>
              <a:rPr lang="en-US" sz="3200" dirty="0">
                <a:ln w="0"/>
                <a:effectLst>
                  <a:outerShdw blurRad="38100" dist="19050" dir="2700000" algn="tl" rotWithShape="0">
                    <a:schemeClr val="dk1">
                      <a:alpha val="40000"/>
                    </a:schemeClr>
                  </a:outerShdw>
                </a:effectLst>
              </a:rPr>
              <a:t>Concept Introduction: </a:t>
            </a:r>
            <a:r>
              <a:rPr lang="en-US" sz="3200" kern="1200" dirty="0">
                <a:ln w="0"/>
                <a:effectLst>
                  <a:outerShdw blurRad="38100" dist="19050" dir="2700000" algn="tl" rotWithShape="0">
                    <a:schemeClr val="dk1">
                      <a:alpha val="40000"/>
                    </a:schemeClr>
                  </a:outerShdw>
                </a:effectLst>
                <a:latin typeface="+mj-lt"/>
                <a:ea typeface="+mj-ea"/>
                <a:cs typeface="+mj-cs"/>
              </a:rPr>
              <a:t>Reinforcement Learning through GRPO</a:t>
            </a:r>
          </a:p>
        </p:txBody>
      </p:sp>
      <p:sp>
        <p:nvSpPr>
          <p:cNvPr id="4" name="TextBox 3">
            <a:extLst>
              <a:ext uri="{FF2B5EF4-FFF2-40B4-BE49-F238E27FC236}">
                <a16:creationId xmlns:a16="http://schemas.microsoft.com/office/drawing/2014/main" id="{3449FEEC-0B59-48F5-26CD-C423B7E80F8C}"/>
              </a:ext>
            </a:extLst>
          </p:cNvPr>
          <p:cNvSpPr txBox="1"/>
          <p:nvPr/>
        </p:nvSpPr>
        <p:spPr>
          <a:xfrm>
            <a:off x="254001" y="1818640"/>
            <a:ext cx="6206112" cy="4836160"/>
          </a:xfrm>
          <a:prstGeom prst="rect">
            <a:avLst/>
          </a:prstGeom>
        </p:spPr>
        <p:txBody>
          <a:bodyPr vert="horz" lIns="91440" tIns="45720" rIns="91440" bIns="45720" rtlCol="0" anchor="t">
            <a:normAutofit fontScale="92500" lnSpcReduction="10000"/>
          </a:bodyPr>
          <a:lstStyle/>
          <a:p>
            <a:pPr>
              <a:lnSpc>
                <a:spcPct val="90000"/>
              </a:lnSpc>
              <a:spcAft>
                <a:spcPts val="600"/>
              </a:spcAft>
            </a:pPr>
            <a:r>
              <a:rPr lang="en-US" b="1" i="0" dirty="0">
                <a:effectLst/>
                <a:latin typeface="Lato" panose="020F0502020204030203" pitchFamily="34" charset="0"/>
              </a:rPr>
              <a:t>Group Relative Policy Optimization: </a:t>
            </a:r>
            <a:r>
              <a:rPr lang="en-US" b="0" i="0" dirty="0">
                <a:effectLst/>
                <a:latin typeface="Lato" panose="020F0502020204030203" pitchFamily="34" charset="0"/>
              </a:rPr>
              <a:t>GRPO is an RL algorithm designed to address PPO's limitations. </a:t>
            </a:r>
          </a:p>
          <a:p>
            <a:pPr>
              <a:lnSpc>
                <a:spcPct val="90000"/>
              </a:lnSpc>
              <a:spcAft>
                <a:spcPts val="600"/>
              </a:spcAft>
            </a:pPr>
            <a:r>
              <a:rPr lang="en-US" b="0" i="0" dirty="0">
                <a:effectLst/>
                <a:latin typeface="Lato" panose="020F0502020204030203" pitchFamily="34" charset="0"/>
              </a:rPr>
              <a:t>It eliminates the need for a value function model by using </a:t>
            </a:r>
            <a:r>
              <a:rPr lang="en-US" b="1" i="0" dirty="0">
                <a:effectLst/>
                <a:latin typeface="Lato" panose="020F0502020204030203" pitchFamily="34" charset="0"/>
              </a:rPr>
              <a:t>group-based advantage estimation</a:t>
            </a:r>
            <a:r>
              <a:rPr lang="en-US" b="0" i="0" dirty="0">
                <a:effectLst/>
                <a:latin typeface="Lato" panose="020F0502020204030203" pitchFamily="34" charset="0"/>
              </a:rPr>
              <a:t> and integrates </a:t>
            </a:r>
            <a:r>
              <a:rPr lang="en-US" b="1" i="0" dirty="0">
                <a:effectLst/>
                <a:latin typeface="Lato" panose="020F0502020204030203" pitchFamily="34" charset="0"/>
              </a:rPr>
              <a:t>KL divergence </a:t>
            </a:r>
            <a:r>
              <a:rPr lang="en-US" b="0" i="0" dirty="0">
                <a:effectLst/>
                <a:latin typeface="Lato" panose="020F0502020204030203" pitchFamily="34" charset="0"/>
              </a:rPr>
              <a:t>directly into the loss function for improved stability. </a:t>
            </a:r>
          </a:p>
          <a:p>
            <a:pPr indent="-228600">
              <a:lnSpc>
                <a:spcPct val="90000"/>
              </a:lnSpc>
              <a:spcAft>
                <a:spcPts val="600"/>
              </a:spcAft>
              <a:buFont typeface="Arial" panose="020B0604020202020204" pitchFamily="34" charset="0"/>
              <a:buChar char="•"/>
            </a:pPr>
            <a:endParaRPr lang="en-US" b="0" i="0" dirty="0">
              <a:effectLst/>
              <a:latin typeface="Lato" panose="020F0502020204030203" pitchFamily="34" charset="0"/>
            </a:endParaRPr>
          </a:p>
          <a:p>
            <a:pPr marL="285750" indent="-285750">
              <a:lnSpc>
                <a:spcPct val="90000"/>
              </a:lnSpc>
              <a:spcAft>
                <a:spcPts val="600"/>
              </a:spcAft>
              <a:buFont typeface="Wingdings" panose="05000000000000000000" pitchFamily="2" charset="2"/>
              <a:buChar char="v"/>
            </a:pPr>
            <a:r>
              <a:rPr lang="en-US" b="1" i="0" dirty="0">
                <a:effectLst/>
                <a:latin typeface="Lato" panose="020F0502020204030203" pitchFamily="34" charset="0"/>
              </a:rPr>
              <a:t>Key Innovations in GRPO include:</a:t>
            </a:r>
          </a:p>
          <a:p>
            <a:pPr marL="742950" lvl="1" indent="-285750">
              <a:lnSpc>
                <a:spcPct val="90000"/>
              </a:lnSpc>
              <a:spcAft>
                <a:spcPts val="600"/>
              </a:spcAft>
              <a:buFont typeface="Wingdings" panose="05000000000000000000" pitchFamily="2" charset="2"/>
              <a:buChar char="v"/>
            </a:pPr>
            <a:r>
              <a:rPr lang="en-US" b="1" i="0" dirty="0">
                <a:effectLst/>
                <a:latin typeface="Lato" panose="020F0502020204030203" pitchFamily="34" charset="0"/>
              </a:rPr>
              <a:t>No Value Function Model:</a:t>
            </a:r>
            <a:r>
              <a:rPr lang="en-US" b="0" i="0" dirty="0">
                <a:effectLst/>
                <a:latin typeface="Lato" panose="020F0502020204030203" pitchFamily="34" charset="0"/>
              </a:rPr>
              <a:t> Unlike PPO, GRPO eliminates the need for a separate value function model. This simplifies training and reduces memory usage, making it more efficient.</a:t>
            </a:r>
          </a:p>
          <a:p>
            <a:pPr marL="742950" lvl="1" indent="-285750">
              <a:lnSpc>
                <a:spcPct val="90000"/>
              </a:lnSpc>
              <a:spcAft>
                <a:spcPts val="600"/>
              </a:spcAft>
              <a:buFont typeface="Wingdings" panose="05000000000000000000" pitchFamily="2" charset="2"/>
              <a:buChar char="v"/>
            </a:pPr>
            <a:r>
              <a:rPr lang="en-US" b="1" i="0" dirty="0">
                <a:effectLst/>
                <a:latin typeface="Lato" panose="020F0502020204030203" pitchFamily="34" charset="0"/>
              </a:rPr>
              <a:t>Group-Based Advantage Calculation:</a:t>
            </a:r>
            <a:r>
              <a:rPr lang="en-US" b="0" i="0" dirty="0">
                <a:effectLst/>
                <a:latin typeface="Lato" panose="020F0502020204030203" pitchFamily="34" charset="0"/>
              </a:rPr>
              <a:t> GRPO leverages a group of outputs for each input, calculating the baseline reward as the average score of the group. This group-based approach aligns better with reward model training, especially for reasoning tasks.</a:t>
            </a:r>
          </a:p>
          <a:p>
            <a:pPr marL="742950" lvl="1" indent="-285750">
              <a:lnSpc>
                <a:spcPct val="90000"/>
              </a:lnSpc>
              <a:spcAft>
                <a:spcPts val="600"/>
              </a:spcAft>
              <a:buFont typeface="Wingdings" panose="05000000000000000000" pitchFamily="2" charset="2"/>
              <a:buChar char="v"/>
            </a:pPr>
            <a:r>
              <a:rPr lang="en-US" b="1" i="0" dirty="0">
                <a:effectLst/>
                <a:latin typeface="Lato" panose="020F0502020204030203" pitchFamily="34" charset="0"/>
              </a:rPr>
              <a:t>Direct KL Divergence Optimization:</a:t>
            </a:r>
            <a:r>
              <a:rPr lang="en-US" b="0" i="0" dirty="0">
                <a:effectLst/>
                <a:latin typeface="Lato" panose="020F0502020204030203" pitchFamily="34" charset="0"/>
              </a:rPr>
              <a:t> Instead of incorporating KL divergence into the reward signal (as in PPO), GRPO integrates it directly into the </a:t>
            </a:r>
            <a:r>
              <a:rPr lang="en-US" sz="1600" b="0" i="0" dirty="0">
                <a:effectLst/>
                <a:latin typeface="Lato" panose="020F0502020204030203" pitchFamily="34" charset="0"/>
              </a:rPr>
              <a:t>loss function, providing finer control during optimization.</a:t>
            </a:r>
          </a:p>
        </p:txBody>
      </p:sp>
      <p:sp>
        <p:nvSpPr>
          <p:cNvPr id="1046" name="Rectangle 1045">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Rectangle 1047">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0" name="Rectangle 1049">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2" name="Rectangle 1051">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Deep dive into Group Relative Policy Optimization (GRPO) ">
            <a:extLst>
              <a:ext uri="{FF2B5EF4-FFF2-40B4-BE49-F238E27FC236}">
                <a16:creationId xmlns:a16="http://schemas.microsoft.com/office/drawing/2014/main" id="{031CE989-4773-CF86-EAB2-4BEB92756EE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624320" y="1605280"/>
            <a:ext cx="5443937" cy="42468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89744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4" name="Flowchart: Document 23">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E10BC5-3269-ABF0-6F6D-F2F6A8EB1EB8}"/>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b="1" i="0" kern="1200" spc="50" dirty="0">
                <a:ln w="0"/>
                <a:solidFill>
                  <a:srgbClr val="FFFFFF"/>
                </a:solidFill>
                <a:effectLst>
                  <a:innerShdw blurRad="63500" dist="50800" dir="13500000">
                    <a:srgbClr val="000000">
                      <a:alpha val="50000"/>
                    </a:srgbClr>
                  </a:innerShdw>
                </a:effectLst>
                <a:latin typeface="+mj-lt"/>
                <a:ea typeface="+mj-ea"/>
                <a:cs typeface="+mj-cs"/>
              </a:rPr>
              <a:t>Concept: Reward Calculation Algorithm</a:t>
            </a:r>
            <a:endParaRPr lang="en-US" sz="3200" b="1" kern="1200" spc="50" dirty="0">
              <a:ln w="0"/>
              <a:solidFill>
                <a:srgbClr val="FFFFFF"/>
              </a:solidFill>
              <a:effectLst>
                <a:innerShdw blurRad="63500" dist="50800" dir="13500000">
                  <a:srgbClr val="000000">
                    <a:alpha val="50000"/>
                  </a:srgbClr>
                </a:innerShdw>
              </a:effectLst>
              <a:latin typeface="+mj-lt"/>
              <a:ea typeface="+mj-ea"/>
              <a:cs typeface="+mj-cs"/>
            </a:endParaRPr>
          </a:p>
        </p:txBody>
      </p:sp>
      <p:pic>
        <p:nvPicPr>
          <p:cNvPr id="5" name="Content Placeholder 4" descr="A screenshot of a computer program&#10;&#10;Description automatically generated">
            <a:extLst>
              <a:ext uri="{FF2B5EF4-FFF2-40B4-BE49-F238E27FC236}">
                <a16:creationId xmlns:a16="http://schemas.microsoft.com/office/drawing/2014/main" id="{327233FE-D100-14CD-89EB-A1A6C9F09C32}"/>
              </a:ext>
            </a:extLst>
          </p:cNvPr>
          <p:cNvPicPr>
            <a:picLocks noGrp="1" noChangeAspect="1"/>
          </p:cNvPicPr>
          <p:nvPr>
            <p:ph idx="1"/>
          </p:nvPr>
        </p:nvPicPr>
        <p:blipFill>
          <a:blip r:embed="rId2"/>
          <a:stretch>
            <a:fillRect/>
          </a:stretch>
        </p:blipFill>
        <p:spPr>
          <a:xfrm>
            <a:off x="4396811" y="640080"/>
            <a:ext cx="6969781" cy="5578816"/>
          </a:xfrm>
          <a:prstGeom prst="rect">
            <a:avLst/>
          </a:prstGeom>
        </p:spPr>
      </p:pic>
    </p:spTree>
    <p:extLst>
      <p:ext uri="{BB962C8B-B14F-4D97-AF65-F5344CB8AC3E}">
        <p14:creationId xmlns:p14="http://schemas.microsoft.com/office/powerpoint/2010/main" val="1806544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EC1A43B-40B8-EA5E-4DF3-7F74C94DDE4A}"/>
              </a:ext>
            </a:extLst>
          </p:cNvPr>
          <p:cNvSpPr>
            <a:spLocks noGrp="1"/>
          </p:cNvSpPr>
          <p:nvPr>
            <p:ph type="title"/>
          </p:nvPr>
        </p:nvSpPr>
        <p:spPr>
          <a:xfrm>
            <a:off x="115503" y="2767106"/>
            <a:ext cx="3923100" cy="3071906"/>
          </a:xfrm>
        </p:spPr>
        <p:txBody>
          <a:bodyPr vert="horz" lIns="91440" tIns="45720" rIns="91440" bIns="45720" rtlCol="0" anchor="t">
            <a:normAutofit/>
          </a:bodyPr>
          <a:lstStyle/>
          <a:p>
            <a:r>
              <a:rPr lang="en-US" sz="3600" b="1" kern="1200" spc="50" dirty="0">
                <a:ln w="0"/>
                <a:solidFill>
                  <a:schemeClr val="bg2"/>
                </a:solidFill>
                <a:effectLst>
                  <a:innerShdw blurRad="63500" dist="50800" dir="13500000">
                    <a:srgbClr val="000000">
                      <a:alpha val="50000"/>
                    </a:srgbClr>
                  </a:innerShdw>
                </a:effectLst>
                <a:latin typeface="+mj-lt"/>
                <a:ea typeface="+mj-ea"/>
                <a:cs typeface="+mj-cs"/>
              </a:rPr>
              <a:t>Deep Seek R1 Architecture - Deep Dive </a:t>
            </a:r>
          </a:p>
        </p:txBody>
      </p:sp>
      <p:pic>
        <p:nvPicPr>
          <p:cNvPr id="5" name="Content Placeholder 4">
            <a:extLst>
              <a:ext uri="{FF2B5EF4-FFF2-40B4-BE49-F238E27FC236}">
                <a16:creationId xmlns:a16="http://schemas.microsoft.com/office/drawing/2014/main" id="{09556029-C35B-13E5-B40F-E308F9FC57C8}"/>
              </a:ext>
            </a:extLst>
          </p:cNvPr>
          <p:cNvPicPr>
            <a:picLocks noGrp="1" noChangeAspect="1"/>
          </p:cNvPicPr>
          <p:nvPr>
            <p:ph idx="4294967295"/>
          </p:nvPr>
        </p:nvPicPr>
        <p:blipFill>
          <a:blip r:embed="rId3"/>
          <a:stretch>
            <a:fillRect/>
          </a:stretch>
        </p:blipFill>
        <p:spPr>
          <a:xfrm>
            <a:off x="4038604" y="356616"/>
            <a:ext cx="7930892" cy="6084824"/>
          </a:xfrm>
          <a:prstGeom prst="rect">
            <a:avLst/>
          </a:prstGeom>
        </p:spPr>
      </p:pic>
    </p:spTree>
    <p:extLst>
      <p:ext uri="{BB962C8B-B14F-4D97-AF65-F5344CB8AC3E}">
        <p14:creationId xmlns:p14="http://schemas.microsoft.com/office/powerpoint/2010/main" val="20017380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B4652D-A170-4738-97B6-E49C2BC44420}"/>
              </a:ext>
            </a:extLst>
          </p:cNvPr>
          <p:cNvSpPr>
            <a:spLocks noGrp="1"/>
          </p:cNvSpPr>
          <p:nvPr>
            <p:ph type="title"/>
          </p:nvPr>
        </p:nvSpPr>
        <p:spPr>
          <a:xfrm>
            <a:off x="1371599" y="294538"/>
            <a:ext cx="9895951" cy="1033669"/>
          </a:xfrm>
        </p:spPr>
        <p:txBody>
          <a:bodyPr>
            <a:normAutofit/>
          </a:bodyPr>
          <a:lstStyle/>
          <a:p>
            <a:r>
              <a:rPr lang="en-US" sz="4000" b="1" spc="50" dirty="0">
                <a:ln w="0"/>
                <a:solidFill>
                  <a:srgbClr val="FFFFFF"/>
                </a:solidFill>
                <a:effectLst>
                  <a:innerShdw blurRad="63500" dist="50800" dir="13500000">
                    <a:srgbClr val="000000">
                      <a:alpha val="50000"/>
                    </a:srgbClr>
                  </a:innerShdw>
                </a:effectLst>
              </a:rPr>
              <a:t>Conclusion</a:t>
            </a:r>
            <a:endParaRPr lang="en-IN" sz="4000" b="1" spc="50" dirty="0">
              <a:ln w="0"/>
              <a:solidFill>
                <a:srgbClr val="FFFFFF"/>
              </a:solidFill>
              <a:effectLst>
                <a:innerShdw blurRad="63500" dist="50800" dir="13500000">
                  <a:srgbClr val="000000">
                    <a:alpha val="50000"/>
                  </a:srgbClr>
                </a:innerShdw>
              </a:effectLst>
            </a:endParaRPr>
          </a:p>
        </p:txBody>
      </p:sp>
      <p:sp>
        <p:nvSpPr>
          <p:cNvPr id="15" name="Content Placeholder 2">
            <a:extLst>
              <a:ext uri="{FF2B5EF4-FFF2-40B4-BE49-F238E27FC236}">
                <a16:creationId xmlns:a16="http://schemas.microsoft.com/office/drawing/2014/main" id="{5F2702C2-3291-D6D2-DF45-220A7210F200}"/>
              </a:ext>
            </a:extLst>
          </p:cNvPr>
          <p:cNvSpPr>
            <a:spLocks noGrp="1"/>
          </p:cNvSpPr>
          <p:nvPr>
            <p:ph idx="1"/>
          </p:nvPr>
        </p:nvSpPr>
        <p:spPr>
          <a:xfrm>
            <a:off x="1371599" y="1622744"/>
            <a:ext cx="9724031" cy="5235255"/>
          </a:xfrm>
        </p:spPr>
        <p:txBody>
          <a:bodyPr anchor="ctr">
            <a:noAutofit/>
          </a:bodyPr>
          <a:lstStyle/>
          <a:p>
            <a:pPr marL="457200" lvl="1" indent="0">
              <a:buNone/>
            </a:pPr>
            <a:r>
              <a:rPr lang="en-US" sz="1600" b="1" dirty="0">
                <a:latin typeface="Lato" panose="020F0502020204030203" pitchFamily="34" charset="0"/>
              </a:rPr>
              <a:t>Key Innovations</a:t>
            </a:r>
            <a:endParaRPr lang="en-US" sz="1600" dirty="0">
              <a:latin typeface="Lato" panose="020F0502020204030203" pitchFamily="34" charset="0"/>
            </a:endParaRPr>
          </a:p>
          <a:p>
            <a:pPr lvl="2"/>
            <a:r>
              <a:rPr lang="en-US" sz="1600" b="1" dirty="0">
                <a:latin typeface="Lato" panose="020F0502020204030203" pitchFamily="34" charset="0"/>
              </a:rPr>
              <a:t>Efficient Parameter Utilization</a:t>
            </a:r>
            <a:endParaRPr lang="en-US" sz="1600" dirty="0">
              <a:latin typeface="Lato" panose="020F0502020204030203" pitchFamily="34" charset="0"/>
            </a:endParaRPr>
          </a:p>
          <a:p>
            <a:pPr marL="1657350" lvl="3" indent="-285750"/>
            <a:r>
              <a:rPr lang="en-US" sz="1600" dirty="0">
                <a:latin typeface="Lato" panose="020F0502020204030203" pitchFamily="34" charset="0"/>
              </a:rPr>
              <a:t>By activating only, a subset of experts per query, DeepSeek-R1 achieves computational savings while maintaining performance</a:t>
            </a:r>
          </a:p>
          <a:p>
            <a:pPr lvl="2"/>
            <a:r>
              <a:rPr lang="en-US" sz="1600" b="1" dirty="0">
                <a:latin typeface="Lato" panose="020F0502020204030203" pitchFamily="34" charset="0"/>
              </a:rPr>
              <a:t>Pure Reinforcement Learning Training</a:t>
            </a:r>
            <a:endParaRPr lang="en-US" sz="1600" dirty="0">
              <a:latin typeface="Lato" panose="020F0502020204030203" pitchFamily="34" charset="0"/>
            </a:endParaRPr>
          </a:p>
          <a:p>
            <a:pPr marL="1657350" lvl="3" indent="-285750"/>
            <a:r>
              <a:rPr lang="en-US" sz="1600" dirty="0">
                <a:latin typeface="Lato" panose="020F0502020204030203" pitchFamily="34" charset="0"/>
              </a:rPr>
              <a:t>The model's training relies entirely on reinforcement learning, eliminating the need for supervised fine-tuning. </a:t>
            </a:r>
          </a:p>
          <a:p>
            <a:r>
              <a:rPr lang="en-US" sz="1600" b="1" dirty="0">
                <a:latin typeface="Lato" panose="020F0502020204030203" pitchFamily="34" charset="0"/>
              </a:rPr>
              <a:t>Implications</a:t>
            </a:r>
            <a:endParaRPr lang="en-US" sz="1600" dirty="0">
              <a:latin typeface="Lato" panose="020F0502020204030203" pitchFamily="34" charset="0"/>
            </a:endParaRPr>
          </a:p>
          <a:p>
            <a:pPr lvl="1"/>
            <a:r>
              <a:rPr lang="en-US" sz="1600" b="1" dirty="0">
                <a:latin typeface="Lato" panose="020F0502020204030203" pitchFamily="34" charset="0"/>
              </a:rPr>
              <a:t>Cost-Effective AI Development</a:t>
            </a:r>
            <a:endParaRPr lang="en-US" sz="1600" dirty="0">
              <a:latin typeface="Lato" panose="020F0502020204030203" pitchFamily="34" charset="0"/>
            </a:endParaRPr>
          </a:p>
          <a:p>
            <a:pPr marL="1200150" lvl="2" indent="-285750"/>
            <a:r>
              <a:rPr lang="en-US" sz="1600" dirty="0">
                <a:latin typeface="Lato" panose="020F0502020204030203" pitchFamily="34" charset="0"/>
              </a:rPr>
              <a:t>DeepSeek-R1 demonstrates that advanced AI capabilities can be achieved with reduced computational resources, making high-performance AI more accessible. </a:t>
            </a:r>
          </a:p>
          <a:p>
            <a:pPr marL="742950" lvl="1" indent="-285750"/>
            <a:r>
              <a:rPr lang="en-US" sz="1600" b="1" dirty="0">
                <a:latin typeface="Lato" panose="020F0502020204030203" pitchFamily="34" charset="0"/>
              </a:rPr>
              <a:t>Open-Source Advancement</a:t>
            </a:r>
            <a:endParaRPr lang="en-US" sz="1600" dirty="0">
              <a:latin typeface="Lato" panose="020F0502020204030203" pitchFamily="34" charset="0"/>
            </a:endParaRPr>
          </a:p>
          <a:p>
            <a:pPr marL="1200150" lvl="2" indent="-285750"/>
            <a:r>
              <a:rPr lang="en-US" sz="1600" dirty="0">
                <a:latin typeface="Lato" panose="020F0502020204030203" pitchFamily="34" charset="0"/>
              </a:rPr>
              <a:t>As an open-source model, DeepSeek-R1 provides the research community with valuable insights into efficient AI training and inference methodologies. </a:t>
            </a:r>
            <a:endParaRPr lang="en-IN" sz="1600" dirty="0"/>
          </a:p>
        </p:txBody>
      </p:sp>
    </p:spTree>
    <p:extLst>
      <p:ext uri="{BB962C8B-B14F-4D97-AF65-F5344CB8AC3E}">
        <p14:creationId xmlns:p14="http://schemas.microsoft.com/office/powerpoint/2010/main" val="599157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30016B6-A955-61A2-5829-19DC80F0EF44}"/>
              </a:ext>
            </a:extLst>
          </p:cNvPr>
          <p:cNvSpPr txBox="1"/>
          <p:nvPr/>
        </p:nvSpPr>
        <p:spPr>
          <a:xfrm>
            <a:off x="-1" y="0"/>
            <a:ext cx="12262105" cy="1825625"/>
          </a:xfrm>
          <a:prstGeom prst="rect">
            <a:avLst/>
          </a:prstGeom>
          <a:solidFill>
            <a:schemeClr val="tx2">
              <a:lumMod val="90000"/>
              <a:lumOff val="10000"/>
            </a:schemeClr>
          </a:solidFill>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p>
            <a:pPr algn="ctr"/>
            <a:r>
              <a:rPr lang="en-US" sz="5400" b="1" i="0" spc="50" dirty="0">
                <a:ln w="0"/>
                <a:solidFill>
                  <a:schemeClr val="bg2"/>
                </a:solidFill>
                <a:effectLst>
                  <a:innerShdw blurRad="63500" dist="50800" dir="13500000">
                    <a:srgbClr val="000000">
                      <a:alpha val="50000"/>
                    </a:srgbClr>
                  </a:innerShdw>
                </a:effectLst>
                <a:latin typeface="Chubb Lato Regular"/>
              </a:rPr>
              <a:t>Impact of Tokenization in LLMs</a:t>
            </a:r>
          </a:p>
        </p:txBody>
      </p:sp>
      <p:graphicFrame>
        <p:nvGraphicFramePr>
          <p:cNvPr id="29" name="Content Placeholder 2">
            <a:extLst>
              <a:ext uri="{FF2B5EF4-FFF2-40B4-BE49-F238E27FC236}">
                <a16:creationId xmlns:a16="http://schemas.microsoft.com/office/drawing/2014/main" id="{A3A3DCEA-72AA-DFC3-4C30-97FBD4C6E033}"/>
              </a:ext>
            </a:extLst>
          </p:cNvPr>
          <p:cNvGraphicFramePr>
            <a:graphicFrameLocks noGrp="1"/>
          </p:cNvGraphicFramePr>
          <p:nvPr>
            <p:ph idx="1"/>
            <p:extLst>
              <p:ext uri="{D42A27DB-BD31-4B8C-83A1-F6EECF244321}">
                <p14:modId xmlns:p14="http://schemas.microsoft.com/office/powerpoint/2010/main" val="355220928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289395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560E14-5E83-3986-4E6F-8208847AA8DD}"/>
              </a:ext>
            </a:extLst>
          </p:cNvPr>
          <p:cNvSpPr>
            <a:spLocks noGrp="1"/>
          </p:cNvSpPr>
          <p:nvPr>
            <p:ph type="title"/>
          </p:nvPr>
        </p:nvSpPr>
        <p:spPr>
          <a:xfrm>
            <a:off x="1149716" y="499397"/>
            <a:ext cx="5929422" cy="1640180"/>
          </a:xfrm>
        </p:spPr>
        <p:txBody>
          <a:bodyPr anchor="b">
            <a:normAutofit/>
          </a:bodyPr>
          <a:lstStyle/>
          <a:p>
            <a:r>
              <a:rPr lang="en-US" sz="4000" i="0" dirty="0">
                <a:ln w="0"/>
                <a:effectLst>
                  <a:outerShdw blurRad="38100" dist="19050" dir="2700000" algn="tl" rotWithShape="0">
                    <a:schemeClr val="dk1">
                      <a:alpha val="40000"/>
                    </a:schemeClr>
                  </a:outerShdw>
                </a:effectLst>
                <a:latin typeface="Lato" panose="020F0502020204030203" pitchFamily="34" charset="0"/>
              </a:rPr>
              <a:t>Reinforcement Learning Implementation</a:t>
            </a:r>
            <a:endParaRPr lang="en-US" sz="4000" dirty="0">
              <a:ln w="0"/>
              <a:effectLst>
                <a:outerShdw blurRad="38100" dist="19050" dir="2700000" algn="tl" rotWithShape="0">
                  <a:schemeClr val="dk1">
                    <a:alpha val="40000"/>
                  </a:schemeClr>
                </a:outerShdw>
              </a:effectLst>
              <a:latin typeface="Lato" panose="020F0502020204030203" pitchFamily="34" charset="0"/>
            </a:endParaRPr>
          </a:p>
        </p:txBody>
      </p:sp>
      <p:sp>
        <p:nvSpPr>
          <p:cNvPr id="69" name="Content Placeholder 2">
            <a:extLst>
              <a:ext uri="{FF2B5EF4-FFF2-40B4-BE49-F238E27FC236}">
                <a16:creationId xmlns:a16="http://schemas.microsoft.com/office/drawing/2014/main" id="{25281931-38FF-0F72-35D1-4D6C2D06C79D}"/>
              </a:ext>
            </a:extLst>
          </p:cNvPr>
          <p:cNvSpPr>
            <a:spLocks noGrp="1"/>
          </p:cNvSpPr>
          <p:nvPr>
            <p:ph idx="1"/>
          </p:nvPr>
        </p:nvSpPr>
        <p:spPr>
          <a:xfrm>
            <a:off x="1149717" y="2423821"/>
            <a:ext cx="5929422" cy="3519780"/>
          </a:xfrm>
        </p:spPr>
        <p:txBody>
          <a:bodyPr>
            <a:normAutofit lnSpcReduction="10000"/>
          </a:bodyPr>
          <a:lstStyle/>
          <a:p>
            <a:pPr marL="0" indent="0">
              <a:buNone/>
            </a:pPr>
            <a:r>
              <a:rPr lang="en-US" sz="2000" b="0" i="0" dirty="0">
                <a:effectLst/>
                <a:latin typeface="Lato" panose="020F0502020204030203" pitchFamily="34" charset="0"/>
              </a:rPr>
              <a:t>DeepSeek-R1 utilizes </a:t>
            </a:r>
            <a:r>
              <a:rPr lang="en-US" sz="2000" b="1" i="0" dirty="0">
                <a:effectLst/>
                <a:latin typeface="Lato" panose="020F0502020204030203" pitchFamily="34" charset="0"/>
              </a:rPr>
              <a:t>reward modeling and reinforcement learning</a:t>
            </a:r>
            <a:r>
              <a:rPr lang="en-US" sz="2000" b="0" i="0" dirty="0">
                <a:effectLst/>
                <a:latin typeface="Lato" panose="020F0502020204030203" pitchFamily="34" charset="0"/>
              </a:rPr>
              <a:t> to fine-tune its reasoning abilities.</a:t>
            </a:r>
          </a:p>
          <a:p>
            <a:pPr>
              <a:buFont typeface="Arial" panose="020B0604020202020204" pitchFamily="34" charset="0"/>
              <a:buChar char="•"/>
            </a:pPr>
            <a:r>
              <a:rPr lang="en-US" sz="2000" b="1" i="0" dirty="0">
                <a:effectLst/>
                <a:latin typeface="Lato" panose="020F0502020204030203" pitchFamily="34" charset="0"/>
              </a:rPr>
              <a:t>Step 1:</a:t>
            </a:r>
            <a:r>
              <a:rPr lang="en-US" sz="2000" b="0" i="0" dirty="0">
                <a:effectLst/>
                <a:latin typeface="Lato" panose="020F0502020204030203" pitchFamily="34" charset="0"/>
              </a:rPr>
              <a:t> </a:t>
            </a:r>
            <a:r>
              <a:rPr lang="en-US" sz="2000" b="1" i="0" dirty="0">
                <a:effectLst/>
                <a:latin typeface="Lato" panose="020F0502020204030203" pitchFamily="34" charset="0"/>
              </a:rPr>
              <a:t>Generate multiple outputs </a:t>
            </a:r>
            <a:r>
              <a:rPr lang="en-US" sz="2000" b="0" i="0" dirty="0">
                <a:effectLst/>
                <a:latin typeface="Lato" panose="020F0502020204030203" pitchFamily="34" charset="0"/>
              </a:rPr>
              <a:t>for a given query.</a:t>
            </a:r>
          </a:p>
          <a:p>
            <a:pPr>
              <a:buFont typeface="Arial" panose="020B0604020202020204" pitchFamily="34" charset="0"/>
              <a:buChar char="•"/>
            </a:pPr>
            <a:r>
              <a:rPr lang="en-US" sz="2000" b="1" i="0" dirty="0">
                <a:effectLst/>
                <a:latin typeface="Lato" panose="020F0502020204030203" pitchFamily="34" charset="0"/>
              </a:rPr>
              <a:t>Step 2:</a:t>
            </a:r>
            <a:r>
              <a:rPr lang="en-US" sz="2000" b="0" i="0" dirty="0">
                <a:effectLst/>
                <a:latin typeface="Lato" panose="020F0502020204030203" pitchFamily="34" charset="0"/>
              </a:rPr>
              <a:t> </a:t>
            </a:r>
            <a:r>
              <a:rPr lang="en-US" sz="2000" b="1" i="0" dirty="0">
                <a:effectLst/>
                <a:latin typeface="Lato" panose="020F0502020204030203" pitchFamily="34" charset="0"/>
              </a:rPr>
              <a:t>Evaluate outputs </a:t>
            </a:r>
            <a:r>
              <a:rPr lang="en-US" sz="2000" b="0" i="0" dirty="0">
                <a:effectLst/>
                <a:latin typeface="Lato" panose="020F0502020204030203" pitchFamily="34" charset="0"/>
              </a:rPr>
              <a:t>based on logical </a:t>
            </a:r>
            <a:r>
              <a:rPr lang="en-US" sz="2000" b="1" i="0" dirty="0">
                <a:effectLst/>
                <a:latin typeface="Lato" panose="020F0502020204030203" pitchFamily="34" charset="0"/>
              </a:rPr>
              <a:t>consistency and correctness</a:t>
            </a:r>
            <a:r>
              <a:rPr lang="en-US" sz="2000" b="0" i="0" dirty="0">
                <a:effectLst/>
                <a:latin typeface="Lato" panose="020F0502020204030203" pitchFamily="34" charset="0"/>
              </a:rPr>
              <a:t>.</a:t>
            </a:r>
          </a:p>
          <a:p>
            <a:pPr>
              <a:buFont typeface="Arial" panose="020B0604020202020204" pitchFamily="34" charset="0"/>
              <a:buChar char="•"/>
            </a:pPr>
            <a:r>
              <a:rPr lang="en-US" sz="2000" b="1" i="0" dirty="0">
                <a:effectLst/>
                <a:latin typeface="Lato" panose="020F0502020204030203" pitchFamily="34" charset="0"/>
              </a:rPr>
              <a:t>Step 3:</a:t>
            </a:r>
            <a:r>
              <a:rPr lang="en-US" sz="2000" b="0" i="0" dirty="0">
                <a:effectLst/>
                <a:latin typeface="Lato" panose="020F0502020204030203" pitchFamily="34" charset="0"/>
              </a:rPr>
              <a:t> </a:t>
            </a:r>
            <a:r>
              <a:rPr lang="en-US" sz="2000" b="1" i="0" dirty="0">
                <a:effectLst/>
                <a:latin typeface="Lato" panose="020F0502020204030203" pitchFamily="34" charset="0"/>
              </a:rPr>
              <a:t>Assign reward values </a:t>
            </a:r>
            <a:r>
              <a:rPr lang="en-US" sz="2000" b="0" i="0" dirty="0">
                <a:effectLst/>
                <a:latin typeface="Lato" panose="020F0502020204030203" pitchFamily="34" charset="0"/>
              </a:rPr>
              <a:t>to different response structures.</a:t>
            </a:r>
          </a:p>
          <a:p>
            <a:pPr>
              <a:buFont typeface="Arial" panose="020B0604020202020204" pitchFamily="34" charset="0"/>
              <a:buChar char="•"/>
            </a:pPr>
            <a:r>
              <a:rPr lang="en-US" sz="2000" b="1" i="0" dirty="0">
                <a:effectLst/>
                <a:latin typeface="Lato" panose="020F0502020204030203" pitchFamily="34" charset="0"/>
              </a:rPr>
              <a:t>Step 4:</a:t>
            </a:r>
            <a:r>
              <a:rPr lang="en-US" sz="2000" b="0" i="0" dirty="0">
                <a:effectLst/>
                <a:latin typeface="Lato" panose="020F0502020204030203" pitchFamily="34" charset="0"/>
              </a:rPr>
              <a:t> Train the model using </a:t>
            </a:r>
            <a:r>
              <a:rPr lang="en-US" sz="2000" b="1" i="0" dirty="0">
                <a:effectLst/>
                <a:latin typeface="Lato" panose="020F0502020204030203" pitchFamily="34" charset="0"/>
              </a:rPr>
              <a:t>reinforcement learning to favor high-reward outputs</a:t>
            </a:r>
            <a:r>
              <a:rPr lang="en-US" sz="2000" b="0" i="0" dirty="0">
                <a:effectLst/>
                <a:latin typeface="Lato" panose="020F0502020204030203" pitchFamily="34" charset="0"/>
              </a:rPr>
              <a:t>.</a:t>
            </a:r>
          </a:p>
          <a:p>
            <a:endParaRPr lang="en-US" sz="2000" dirty="0"/>
          </a:p>
        </p:txBody>
      </p:sp>
      <p:pic>
        <p:nvPicPr>
          <p:cNvPr id="5" name="Picture 4" descr="A diagram of a process&#10;&#10;Description automatically generated">
            <a:extLst>
              <a:ext uri="{FF2B5EF4-FFF2-40B4-BE49-F238E27FC236}">
                <a16:creationId xmlns:a16="http://schemas.microsoft.com/office/drawing/2014/main" id="{E46CBF41-76E4-DC98-F55D-C7BD25A5BA61}"/>
              </a:ext>
            </a:extLst>
          </p:cNvPr>
          <p:cNvPicPr>
            <a:picLocks noChangeAspect="1"/>
          </p:cNvPicPr>
          <p:nvPr/>
        </p:nvPicPr>
        <p:blipFill>
          <a:blip r:embed="rId3"/>
          <a:stretch>
            <a:fillRect/>
          </a:stretch>
        </p:blipFill>
        <p:spPr>
          <a:xfrm>
            <a:off x="7287768" y="905256"/>
            <a:ext cx="4498848" cy="4681727"/>
          </a:xfrm>
          <a:prstGeom prst="rect">
            <a:avLst/>
          </a:prstGeom>
          <a:ln>
            <a:noFill/>
          </a:ln>
          <a:effectLst>
            <a:outerShdw blurRad="292100" dist="139700" dir="2700000" algn="tl" rotWithShape="0">
              <a:srgbClr val="333333">
                <a:alpha val="65000"/>
              </a:srgbClr>
            </a:outerShdw>
          </a:effectLst>
        </p:spPr>
      </p:pic>
      <p:sp>
        <p:nvSpPr>
          <p:cNvPr id="31" name="Rectangle 30">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60924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7" name="Rectangle 36">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7635E8-0102-4FF0-A3D5-2C2C0F58EFC2}"/>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b="1" spc="50" dirty="0">
                <a:ln w="0"/>
                <a:solidFill>
                  <a:schemeClr val="bg2"/>
                </a:solidFill>
                <a:effectLst>
                  <a:innerShdw blurRad="63500" dist="50800" dir="13500000">
                    <a:srgbClr val="000000">
                      <a:alpha val="50000"/>
                    </a:srgbClr>
                  </a:innerShdw>
                </a:effectLst>
              </a:rPr>
              <a:t>Prefix Tuning-Implementation</a:t>
            </a:r>
          </a:p>
        </p:txBody>
      </p:sp>
      <p:pic>
        <p:nvPicPr>
          <p:cNvPr id="9" name="Picture 8">
            <a:extLst>
              <a:ext uri="{FF2B5EF4-FFF2-40B4-BE49-F238E27FC236}">
                <a16:creationId xmlns:a16="http://schemas.microsoft.com/office/drawing/2014/main" id="{AEBF2918-A122-9197-2323-731916E25C27}"/>
              </a:ext>
            </a:extLst>
          </p:cNvPr>
          <p:cNvPicPr>
            <a:picLocks noChangeAspect="1"/>
          </p:cNvPicPr>
          <p:nvPr/>
        </p:nvPicPr>
        <p:blipFill>
          <a:blip r:embed="rId2"/>
          <a:stretch>
            <a:fillRect/>
          </a:stretch>
        </p:blipFill>
        <p:spPr>
          <a:xfrm>
            <a:off x="1" y="2304718"/>
            <a:ext cx="6345292" cy="4096082"/>
          </a:xfrm>
          <a:prstGeom prst="rect">
            <a:avLst/>
          </a:prstGeom>
        </p:spPr>
      </p:pic>
      <p:pic>
        <p:nvPicPr>
          <p:cNvPr id="5" name="Content Placeholder 4">
            <a:extLst>
              <a:ext uri="{FF2B5EF4-FFF2-40B4-BE49-F238E27FC236}">
                <a16:creationId xmlns:a16="http://schemas.microsoft.com/office/drawing/2014/main" id="{50A761B8-6EFB-53C9-752D-E0421B22C9E1}"/>
              </a:ext>
            </a:extLst>
          </p:cNvPr>
          <p:cNvPicPr>
            <a:picLocks noChangeAspect="1"/>
          </p:cNvPicPr>
          <p:nvPr/>
        </p:nvPicPr>
        <p:blipFill>
          <a:blip r:embed="rId3"/>
          <a:srcRect l="5372" r="11966" b="-1"/>
          <a:stretch/>
        </p:blipFill>
        <p:spPr>
          <a:xfrm>
            <a:off x="6345165" y="2470908"/>
            <a:ext cx="5569467" cy="34916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873674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4245836-26E0-8F04-611A-839FFA154890}"/>
              </a:ext>
            </a:extLst>
          </p:cNvPr>
          <p:cNvSpPr>
            <a:spLocks noGrp="1"/>
          </p:cNvSpPr>
          <p:nvPr>
            <p:ph type="title"/>
          </p:nvPr>
        </p:nvSpPr>
        <p:spPr>
          <a:xfrm>
            <a:off x="826396" y="586855"/>
            <a:ext cx="4230100" cy="3387497"/>
          </a:xfrm>
        </p:spPr>
        <p:txBody>
          <a:bodyPr anchor="b">
            <a:normAutofit/>
          </a:bodyPr>
          <a:lstStyle/>
          <a:p>
            <a:pPr algn="r"/>
            <a:r>
              <a:rPr lang="en-IN" sz="4000" dirty="0" err="1">
                <a:solidFill>
                  <a:srgbClr val="FFFFFF"/>
                </a:solidFill>
              </a:rPr>
              <a:t>QLoRA</a:t>
            </a:r>
            <a:r>
              <a:rPr lang="en-IN" sz="4000" dirty="0">
                <a:solidFill>
                  <a:srgbClr val="FFFFFF"/>
                </a:solidFill>
              </a:rPr>
              <a:t> – Quantized </a:t>
            </a:r>
            <a:r>
              <a:rPr lang="en-IN" sz="4000" dirty="0" err="1">
                <a:solidFill>
                  <a:srgbClr val="FFFFFF"/>
                </a:solidFill>
              </a:rPr>
              <a:t>LoRA</a:t>
            </a:r>
            <a:endParaRPr lang="en-IN" sz="4000" dirty="0">
              <a:solidFill>
                <a:srgbClr val="FFFFFF"/>
              </a:solidFill>
            </a:endParaRPr>
          </a:p>
        </p:txBody>
      </p:sp>
      <p:sp>
        <p:nvSpPr>
          <p:cNvPr id="3" name="Content Placeholder 2">
            <a:extLst>
              <a:ext uri="{FF2B5EF4-FFF2-40B4-BE49-F238E27FC236}">
                <a16:creationId xmlns:a16="http://schemas.microsoft.com/office/drawing/2014/main" id="{F8F70923-3F9B-2577-EF98-54D17B2C95FC}"/>
              </a:ext>
            </a:extLst>
          </p:cNvPr>
          <p:cNvSpPr>
            <a:spLocks noGrp="1"/>
          </p:cNvSpPr>
          <p:nvPr>
            <p:ph idx="1"/>
          </p:nvPr>
        </p:nvSpPr>
        <p:spPr>
          <a:xfrm>
            <a:off x="6503158" y="586855"/>
            <a:ext cx="4862447" cy="5769495"/>
          </a:xfrm>
        </p:spPr>
        <p:txBody>
          <a:bodyPr anchor="ctr">
            <a:normAutofit fontScale="92500" lnSpcReduction="10000"/>
          </a:bodyPr>
          <a:lstStyle/>
          <a:p>
            <a:pPr>
              <a:buFont typeface="Arial" panose="020B0604020202020204" pitchFamily="34" charset="0"/>
              <a:buChar char="•"/>
            </a:pPr>
            <a:r>
              <a:rPr lang="en-IN" sz="1200" b="1" dirty="0" err="1">
                <a:latin typeface="Lato" panose="020F0502020204030203" pitchFamily="34" charset="0"/>
              </a:rPr>
              <a:t>QLoRA</a:t>
            </a:r>
            <a:r>
              <a:rPr lang="en-IN" sz="1200" dirty="0">
                <a:latin typeface="Lato" panose="020F0502020204030203" pitchFamily="34" charset="0"/>
              </a:rPr>
              <a:t> is an advanced </a:t>
            </a:r>
            <a:r>
              <a:rPr lang="en-IN" sz="1200" dirty="0" err="1">
                <a:latin typeface="Lato" panose="020F0502020204030203" pitchFamily="34" charset="0"/>
              </a:rPr>
              <a:t>LoRA</a:t>
            </a:r>
            <a:r>
              <a:rPr lang="en-IN" sz="1200" dirty="0">
                <a:latin typeface="Lato" panose="020F0502020204030203" pitchFamily="34" charset="0"/>
              </a:rPr>
              <a:t> technique that </a:t>
            </a:r>
            <a:r>
              <a:rPr lang="en-IN" sz="1200" b="1" dirty="0">
                <a:latin typeface="Lato" panose="020F0502020204030203" pitchFamily="34" charset="0"/>
              </a:rPr>
              <a:t>reduces memory usage even further</a:t>
            </a:r>
            <a:r>
              <a:rPr lang="en-IN" sz="1200" dirty="0">
                <a:latin typeface="Lato" panose="020F0502020204030203" pitchFamily="34" charset="0"/>
              </a:rPr>
              <a:t> by using </a:t>
            </a:r>
            <a:r>
              <a:rPr lang="en-IN" sz="1200" b="1" dirty="0">
                <a:latin typeface="Lato" panose="020F0502020204030203" pitchFamily="34" charset="0"/>
              </a:rPr>
              <a:t>4-bit quantization</a:t>
            </a:r>
            <a:r>
              <a:rPr lang="en-IN" sz="1200" dirty="0">
                <a:latin typeface="Lato" panose="020F0502020204030203" pitchFamily="34" charset="0"/>
              </a:rPr>
              <a:t> while applying </a:t>
            </a:r>
            <a:r>
              <a:rPr lang="en-IN" sz="1200" dirty="0" err="1">
                <a:latin typeface="Lato" panose="020F0502020204030203" pitchFamily="34" charset="0"/>
              </a:rPr>
              <a:t>LoRA</a:t>
            </a:r>
            <a:r>
              <a:rPr lang="en-IN" sz="1200" dirty="0">
                <a:latin typeface="Lato" panose="020F0502020204030203" pitchFamily="34" charset="0"/>
              </a:rPr>
              <a:t> adapters.</a:t>
            </a:r>
          </a:p>
          <a:p>
            <a:r>
              <a:rPr lang="en-IN" sz="1200" dirty="0">
                <a:latin typeface="Lato" panose="020F0502020204030203" pitchFamily="34" charset="0"/>
              </a:rPr>
              <a:t>🔹 </a:t>
            </a:r>
            <a:r>
              <a:rPr lang="en-IN" sz="1200" b="1" dirty="0">
                <a:latin typeface="Lato" panose="020F0502020204030203" pitchFamily="34" charset="0"/>
              </a:rPr>
              <a:t>How </a:t>
            </a:r>
            <a:r>
              <a:rPr lang="en-IN" sz="1200" b="1" dirty="0" err="1">
                <a:latin typeface="Lato" panose="020F0502020204030203" pitchFamily="34" charset="0"/>
              </a:rPr>
              <a:t>QLoRA</a:t>
            </a:r>
            <a:r>
              <a:rPr lang="en-IN" sz="1200" b="1" dirty="0">
                <a:latin typeface="Lato" panose="020F0502020204030203" pitchFamily="34" charset="0"/>
              </a:rPr>
              <a:t> Works</a:t>
            </a:r>
            <a:endParaRPr lang="en-IN" sz="1200" dirty="0">
              <a:latin typeface="Lato" panose="020F0502020204030203" pitchFamily="34" charset="0"/>
            </a:endParaRPr>
          </a:p>
          <a:p>
            <a:pPr>
              <a:buFont typeface="+mj-lt"/>
              <a:buAutoNum type="arabicPeriod"/>
            </a:pPr>
            <a:r>
              <a:rPr lang="en-IN" sz="1200" b="1" dirty="0">
                <a:latin typeface="Lato" panose="020F0502020204030203" pitchFamily="34" charset="0"/>
              </a:rPr>
              <a:t>Quantize model weights</a:t>
            </a:r>
            <a:r>
              <a:rPr lang="en-IN" sz="1200" dirty="0">
                <a:latin typeface="Lato" panose="020F0502020204030203" pitchFamily="34" charset="0"/>
              </a:rPr>
              <a:t> to </a:t>
            </a:r>
            <a:r>
              <a:rPr lang="en-IN" sz="1200" b="1" dirty="0">
                <a:latin typeface="Lato" panose="020F0502020204030203" pitchFamily="34" charset="0"/>
              </a:rPr>
              <a:t>4-bit precision</a:t>
            </a:r>
            <a:r>
              <a:rPr lang="en-IN" sz="1200" dirty="0">
                <a:latin typeface="Lato" panose="020F0502020204030203" pitchFamily="34" charset="0"/>
              </a:rPr>
              <a:t> for lower memory consumption.</a:t>
            </a:r>
          </a:p>
          <a:p>
            <a:pPr>
              <a:buFont typeface="+mj-lt"/>
              <a:buAutoNum type="arabicPeriod"/>
            </a:pPr>
            <a:r>
              <a:rPr lang="en-IN" sz="1200" b="1" dirty="0">
                <a:latin typeface="Lato" panose="020F0502020204030203" pitchFamily="34" charset="0"/>
              </a:rPr>
              <a:t>Apply </a:t>
            </a:r>
            <a:r>
              <a:rPr lang="en-IN" sz="1200" b="1" dirty="0" err="1">
                <a:latin typeface="Lato" panose="020F0502020204030203" pitchFamily="34" charset="0"/>
              </a:rPr>
              <a:t>LoRA</a:t>
            </a:r>
            <a:r>
              <a:rPr lang="en-IN" sz="1200" b="1" dirty="0">
                <a:latin typeface="Lato" panose="020F0502020204030203" pitchFamily="34" charset="0"/>
              </a:rPr>
              <a:t> adapters</a:t>
            </a:r>
            <a:r>
              <a:rPr lang="en-IN" sz="1200" dirty="0">
                <a:latin typeface="Lato" panose="020F0502020204030203" pitchFamily="34" charset="0"/>
              </a:rPr>
              <a:t> to specific layers, similar to </a:t>
            </a:r>
            <a:r>
              <a:rPr lang="en-IN" sz="1200" dirty="0" err="1">
                <a:latin typeface="Lato" panose="020F0502020204030203" pitchFamily="34" charset="0"/>
              </a:rPr>
              <a:t>LoRA</a:t>
            </a:r>
            <a:r>
              <a:rPr lang="en-IN" sz="1200" dirty="0">
                <a:latin typeface="Lato" panose="020F0502020204030203" pitchFamily="34" charset="0"/>
              </a:rPr>
              <a:t>.</a:t>
            </a:r>
          </a:p>
          <a:p>
            <a:pPr>
              <a:buFont typeface="+mj-lt"/>
              <a:buAutoNum type="arabicPeriod"/>
            </a:pPr>
            <a:r>
              <a:rPr lang="en-IN" sz="1200" b="1" dirty="0">
                <a:latin typeface="Lato" panose="020F0502020204030203" pitchFamily="34" charset="0"/>
              </a:rPr>
              <a:t>Train only the adapters</a:t>
            </a:r>
            <a:r>
              <a:rPr lang="en-IN" sz="1200" dirty="0">
                <a:latin typeface="Lato" panose="020F0502020204030203" pitchFamily="34" charset="0"/>
              </a:rPr>
              <a:t>, keeping the quantized base model fixed.</a:t>
            </a:r>
          </a:p>
          <a:p>
            <a:r>
              <a:rPr lang="en-IN" sz="1200" dirty="0">
                <a:latin typeface="Lato" panose="020F0502020204030203" pitchFamily="34" charset="0"/>
              </a:rPr>
              <a:t>🔹 </a:t>
            </a:r>
            <a:r>
              <a:rPr lang="en-IN" sz="1200" b="1" dirty="0">
                <a:latin typeface="Lato" panose="020F0502020204030203" pitchFamily="34" charset="0"/>
              </a:rPr>
              <a:t>Advantages</a:t>
            </a:r>
            <a:br>
              <a:rPr lang="en-IN" sz="1200" dirty="0">
                <a:latin typeface="Lato" panose="020F0502020204030203" pitchFamily="34" charset="0"/>
              </a:rPr>
            </a:br>
            <a:r>
              <a:rPr lang="en-IN" sz="1200" dirty="0">
                <a:latin typeface="Lato" panose="020F0502020204030203" pitchFamily="34" charset="0"/>
              </a:rPr>
              <a:t>✅ </a:t>
            </a:r>
            <a:r>
              <a:rPr lang="en-IN" sz="1200" b="1" dirty="0">
                <a:latin typeface="Lato" panose="020F0502020204030203" pitchFamily="34" charset="0"/>
              </a:rPr>
              <a:t>Extreme memory efficiency</a:t>
            </a:r>
            <a:r>
              <a:rPr lang="en-IN" sz="1200" dirty="0">
                <a:latin typeface="Lato" panose="020F0502020204030203" pitchFamily="34" charset="0"/>
              </a:rPr>
              <a:t> – Enables fine-tuning large models (e.g., 65B parameters) on consumer GPUs.</a:t>
            </a:r>
            <a:br>
              <a:rPr lang="en-IN" sz="1200" dirty="0">
                <a:latin typeface="Lato" panose="020F0502020204030203" pitchFamily="34" charset="0"/>
              </a:rPr>
            </a:br>
            <a:r>
              <a:rPr lang="en-IN" sz="1200" dirty="0">
                <a:latin typeface="Lato" panose="020F0502020204030203" pitchFamily="34" charset="0"/>
              </a:rPr>
              <a:t>✅ </a:t>
            </a:r>
            <a:r>
              <a:rPr lang="en-IN" sz="1200" b="1" dirty="0">
                <a:latin typeface="Lato" panose="020F0502020204030203" pitchFamily="34" charset="0"/>
              </a:rPr>
              <a:t>Minimal performance trade-off</a:t>
            </a:r>
            <a:r>
              <a:rPr lang="en-IN" sz="1200" dirty="0">
                <a:latin typeface="Lato" panose="020F0502020204030203" pitchFamily="34" charset="0"/>
              </a:rPr>
              <a:t> – Retains model quality despite quantization.</a:t>
            </a:r>
            <a:br>
              <a:rPr lang="en-IN" sz="1200" dirty="0">
                <a:latin typeface="Lato" panose="020F0502020204030203" pitchFamily="34" charset="0"/>
              </a:rPr>
            </a:br>
            <a:r>
              <a:rPr lang="en-IN" sz="1200" dirty="0">
                <a:latin typeface="Lato" panose="020F0502020204030203" pitchFamily="34" charset="0"/>
              </a:rPr>
              <a:t>✅ </a:t>
            </a:r>
            <a:r>
              <a:rPr lang="en-IN" sz="1200" b="1" dirty="0">
                <a:latin typeface="Lato" panose="020F0502020204030203" pitchFamily="34" charset="0"/>
              </a:rPr>
              <a:t>Cost-effective</a:t>
            </a:r>
            <a:r>
              <a:rPr lang="en-IN" sz="1200" dirty="0">
                <a:latin typeface="Lato" panose="020F0502020204030203" pitchFamily="34" charset="0"/>
              </a:rPr>
              <a:t> – Reduces training costs compared to full fine-tuning.</a:t>
            </a:r>
          </a:p>
          <a:p>
            <a:r>
              <a:rPr lang="en-IN" sz="1200" dirty="0">
                <a:latin typeface="Lato" panose="020F0502020204030203" pitchFamily="34" charset="0"/>
              </a:rPr>
              <a:t>🔹 </a:t>
            </a:r>
            <a:r>
              <a:rPr lang="en-IN" sz="1200" b="1" dirty="0">
                <a:latin typeface="Lato" panose="020F0502020204030203" pitchFamily="34" charset="0"/>
              </a:rPr>
              <a:t>Use Cases</a:t>
            </a:r>
            <a:endParaRPr lang="en-IN" sz="1200" dirty="0">
              <a:latin typeface="Lato" panose="020F0502020204030203" pitchFamily="34" charset="0"/>
            </a:endParaRPr>
          </a:p>
          <a:p>
            <a:pPr>
              <a:buFont typeface="Arial" panose="020B0604020202020204" pitchFamily="34" charset="0"/>
              <a:buChar char="•"/>
            </a:pPr>
            <a:r>
              <a:rPr lang="en-IN" sz="1200" dirty="0">
                <a:latin typeface="Lato" panose="020F0502020204030203" pitchFamily="34" charset="0"/>
              </a:rPr>
              <a:t>Fine-tuning </a:t>
            </a:r>
            <a:r>
              <a:rPr lang="en-IN" sz="1200" b="1" dirty="0">
                <a:latin typeface="Lato" panose="020F0502020204030203" pitchFamily="34" charset="0"/>
              </a:rPr>
              <a:t>huge models on limited hardware</a:t>
            </a:r>
            <a:r>
              <a:rPr lang="en-IN" sz="1200" dirty="0">
                <a:latin typeface="Lato" panose="020F0502020204030203" pitchFamily="34" charset="0"/>
              </a:rPr>
              <a:t> (e.g., single-GPU setups).</a:t>
            </a:r>
          </a:p>
          <a:p>
            <a:pPr>
              <a:buFont typeface="Arial" panose="020B0604020202020204" pitchFamily="34" charset="0"/>
              <a:buChar char="•"/>
            </a:pPr>
            <a:r>
              <a:rPr lang="en-IN" sz="1200" dirty="0">
                <a:latin typeface="Lato" panose="020F0502020204030203" pitchFamily="34" charset="0"/>
              </a:rPr>
              <a:t>Deploying </a:t>
            </a:r>
            <a:r>
              <a:rPr lang="en-IN" sz="1200" b="1" dirty="0">
                <a:latin typeface="Lato" panose="020F0502020204030203" pitchFamily="34" charset="0"/>
              </a:rPr>
              <a:t>efficient AI models</a:t>
            </a:r>
            <a:r>
              <a:rPr lang="en-IN" sz="1200" dirty="0">
                <a:latin typeface="Lato" panose="020F0502020204030203" pitchFamily="34" charset="0"/>
              </a:rPr>
              <a:t> on edge devices.</a:t>
            </a:r>
          </a:p>
          <a:p>
            <a:r>
              <a:rPr lang="en-IN" sz="1200" dirty="0">
                <a:latin typeface="Lato" panose="020F0502020204030203" pitchFamily="34" charset="0"/>
              </a:rPr>
              <a:t>Diagram info:</a:t>
            </a:r>
            <a:br>
              <a:rPr lang="en-IN" sz="1200" dirty="0">
                <a:latin typeface="Lato" panose="020F0502020204030203" pitchFamily="34" charset="0"/>
              </a:rPr>
            </a:br>
            <a:r>
              <a:rPr lang="en-IN" sz="1200" b="1" dirty="0">
                <a:latin typeface="Lato" panose="020F0502020204030203" pitchFamily="34" charset="0"/>
              </a:rPr>
              <a:t>Visual Diagram:</a:t>
            </a:r>
          </a:p>
          <a:p>
            <a:r>
              <a:rPr lang="en-IN" sz="1200" dirty="0">
                <a:latin typeface="Lato" panose="020F0502020204030203" pitchFamily="34" charset="0"/>
              </a:rPr>
              <a:t>✅ </a:t>
            </a:r>
            <a:r>
              <a:rPr lang="en-IN" sz="1200" b="1" dirty="0">
                <a:latin typeface="Lato" panose="020F0502020204030203" pitchFamily="34" charset="0"/>
              </a:rPr>
              <a:t>Side-by-side comparison of Teacher vs. Student models</a:t>
            </a:r>
            <a:endParaRPr lang="en-IN" sz="1200" dirty="0">
              <a:latin typeface="Lato" panose="020F0502020204030203" pitchFamily="34" charset="0"/>
            </a:endParaRPr>
          </a:p>
          <a:p>
            <a:pPr>
              <a:buFont typeface="Arial" panose="020B0604020202020204" pitchFamily="34" charset="0"/>
              <a:buChar char="•"/>
            </a:pPr>
            <a:r>
              <a:rPr lang="en-IN" sz="1200" b="1" dirty="0">
                <a:latin typeface="Lato" panose="020F0502020204030203" pitchFamily="34" charset="0"/>
              </a:rPr>
              <a:t>Teacher model (Large LLM)</a:t>
            </a:r>
            <a:r>
              <a:rPr lang="en-IN" sz="1200" dirty="0">
                <a:latin typeface="Lato" panose="020F0502020204030203" pitchFamily="34" charset="0"/>
              </a:rPr>
              <a:t> → Produces logits/soft labels.</a:t>
            </a:r>
          </a:p>
          <a:p>
            <a:pPr>
              <a:buFont typeface="Arial" panose="020B0604020202020204" pitchFamily="34" charset="0"/>
              <a:buChar char="•"/>
            </a:pPr>
            <a:r>
              <a:rPr lang="en-IN" sz="1200" b="1" dirty="0">
                <a:latin typeface="Lato" panose="020F0502020204030203" pitchFamily="34" charset="0"/>
              </a:rPr>
              <a:t>Student model (Smaller LLM)</a:t>
            </a:r>
            <a:r>
              <a:rPr lang="en-IN" sz="1200" dirty="0">
                <a:latin typeface="Lato" panose="020F0502020204030203" pitchFamily="34" charset="0"/>
              </a:rPr>
              <a:t> → Mimics teacher’s predictions but is much smaller.</a:t>
            </a:r>
          </a:p>
          <a:p>
            <a:r>
              <a:rPr lang="en-IN" sz="1200" b="1" dirty="0">
                <a:latin typeface="Lato" panose="020F0502020204030203" pitchFamily="34" charset="0"/>
              </a:rPr>
              <a:t>Real-World Example:</a:t>
            </a:r>
          </a:p>
          <a:p>
            <a:r>
              <a:rPr lang="en-IN" sz="1200" dirty="0">
                <a:latin typeface="Lato" panose="020F0502020204030203" pitchFamily="34" charset="0"/>
              </a:rPr>
              <a:t>📌 </a:t>
            </a:r>
            <a:r>
              <a:rPr lang="en-IN" sz="1200" b="1" dirty="0">
                <a:latin typeface="Lato" panose="020F0502020204030203" pitchFamily="34" charset="0"/>
              </a:rPr>
              <a:t>BERT → </a:t>
            </a:r>
            <a:r>
              <a:rPr lang="en-IN" sz="1200" b="1" dirty="0" err="1">
                <a:latin typeface="Lato" panose="020F0502020204030203" pitchFamily="34" charset="0"/>
              </a:rPr>
              <a:t>DistilBERT</a:t>
            </a:r>
            <a:r>
              <a:rPr lang="en-IN" sz="1200" b="1" dirty="0">
                <a:latin typeface="Lato" panose="020F0502020204030203" pitchFamily="34" charset="0"/>
              </a:rPr>
              <a:t> (60% smaller, 97% performance)</a:t>
            </a:r>
            <a:endParaRPr lang="en-IN" sz="1200" dirty="0">
              <a:latin typeface="Lato" panose="020F0502020204030203" pitchFamily="34" charset="0"/>
            </a:endParaRPr>
          </a:p>
          <a:p>
            <a:pPr>
              <a:buFont typeface="Arial" panose="020B0604020202020204" pitchFamily="34" charset="0"/>
              <a:buChar char="•"/>
            </a:pPr>
            <a:r>
              <a:rPr lang="en-IN" sz="1200" dirty="0">
                <a:latin typeface="Lato" panose="020F0502020204030203" pitchFamily="34" charset="0"/>
              </a:rPr>
              <a:t>Google distilled </a:t>
            </a:r>
            <a:r>
              <a:rPr lang="en-IN" sz="1200" b="1" dirty="0">
                <a:latin typeface="Lato" panose="020F0502020204030203" pitchFamily="34" charset="0"/>
              </a:rPr>
              <a:t>BERT</a:t>
            </a:r>
            <a:r>
              <a:rPr lang="en-IN" sz="1200" dirty="0">
                <a:latin typeface="Lato" panose="020F0502020204030203" pitchFamily="34" charset="0"/>
              </a:rPr>
              <a:t> into </a:t>
            </a:r>
            <a:r>
              <a:rPr lang="en-IN" sz="1200" b="1" dirty="0" err="1">
                <a:latin typeface="Lato" panose="020F0502020204030203" pitchFamily="34" charset="0"/>
              </a:rPr>
              <a:t>DistilBERT</a:t>
            </a:r>
            <a:r>
              <a:rPr lang="en-IN" sz="1200" dirty="0">
                <a:latin typeface="Lato" panose="020F0502020204030203" pitchFamily="34" charset="0"/>
              </a:rPr>
              <a:t>, which is </a:t>
            </a:r>
            <a:r>
              <a:rPr lang="en-IN" sz="1200" b="1" dirty="0">
                <a:latin typeface="Lato" panose="020F0502020204030203" pitchFamily="34" charset="0"/>
              </a:rPr>
              <a:t>twice as fast</a:t>
            </a:r>
            <a:r>
              <a:rPr lang="en-IN" sz="1200" dirty="0">
                <a:latin typeface="Lato" panose="020F0502020204030203" pitchFamily="34" charset="0"/>
              </a:rPr>
              <a:t> with almost the same accuracy, making it ideal for real-time applications.</a:t>
            </a:r>
          </a:p>
          <a:p>
            <a:pPr>
              <a:buFont typeface="Arial" panose="020B0604020202020204" pitchFamily="34" charset="0"/>
              <a:buChar char="•"/>
            </a:pPr>
            <a:endParaRPr lang="en-IN" sz="1000" dirty="0"/>
          </a:p>
          <a:p>
            <a:endParaRPr lang="en-IN" sz="1000" dirty="0"/>
          </a:p>
        </p:txBody>
      </p:sp>
    </p:spTree>
    <p:extLst>
      <p:ext uri="{BB962C8B-B14F-4D97-AF65-F5344CB8AC3E}">
        <p14:creationId xmlns:p14="http://schemas.microsoft.com/office/powerpoint/2010/main" val="42785610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3083" name="Freeform: Shape 3082">
            <a:extLst>
              <a:ext uri="{FF2B5EF4-FFF2-40B4-BE49-F238E27FC236}">
                <a16:creationId xmlns:a16="http://schemas.microsoft.com/office/drawing/2014/main" id="{2F0E00C3-4613-415F-BE3A-78FBAD906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495175" cy="6858000"/>
          </a:xfrm>
          <a:custGeom>
            <a:avLst/>
            <a:gdLst>
              <a:gd name="connsiteX0" fmla="*/ 0 w 10495175"/>
              <a:gd name="connsiteY0" fmla="*/ 0 h 6858000"/>
              <a:gd name="connsiteX1" fmla="*/ 5289224 w 10495175"/>
              <a:gd name="connsiteY1" fmla="*/ 0 h 6858000"/>
              <a:gd name="connsiteX2" fmla="*/ 6736007 w 10495175"/>
              <a:gd name="connsiteY2" fmla="*/ 0 h 6858000"/>
              <a:gd name="connsiteX3" fmla="*/ 6998753 w 10495175"/>
              <a:gd name="connsiteY3" fmla="*/ 0 h 6858000"/>
              <a:gd name="connsiteX4" fmla="*/ 7778919 w 10495175"/>
              <a:gd name="connsiteY4" fmla="*/ 0 h 6858000"/>
              <a:gd name="connsiteX5" fmla="*/ 8872152 w 10495175"/>
              <a:gd name="connsiteY5" fmla="*/ 0 h 6858000"/>
              <a:gd name="connsiteX6" fmla="*/ 8894276 w 10495175"/>
              <a:gd name="connsiteY6" fmla="*/ 14997 h 6858000"/>
              <a:gd name="connsiteX7" fmla="*/ 10495175 w 10495175"/>
              <a:gd name="connsiteY7" fmla="*/ 3621656 h 6858000"/>
              <a:gd name="connsiteX8" fmla="*/ 8620825 w 10495175"/>
              <a:gd name="connsiteY8" fmla="*/ 6374814 h 6858000"/>
              <a:gd name="connsiteX9" fmla="*/ 8104177 w 10495175"/>
              <a:gd name="connsiteY9" fmla="*/ 6780599 h 6858000"/>
              <a:gd name="connsiteX10" fmla="*/ 7992421 w 10495175"/>
              <a:gd name="connsiteY10" fmla="*/ 6858000 h 6858000"/>
              <a:gd name="connsiteX11" fmla="*/ 7778919 w 10495175"/>
              <a:gd name="connsiteY11" fmla="*/ 6858000 h 6858000"/>
              <a:gd name="connsiteX12" fmla="*/ 6998753 w 10495175"/>
              <a:gd name="connsiteY12" fmla="*/ 6858000 h 6858000"/>
              <a:gd name="connsiteX13" fmla="*/ 6736007 w 10495175"/>
              <a:gd name="connsiteY13" fmla="*/ 6858000 h 6858000"/>
              <a:gd name="connsiteX14" fmla="*/ 5289224 w 10495175"/>
              <a:gd name="connsiteY14" fmla="*/ 6858000 h 6858000"/>
              <a:gd name="connsiteX15" fmla="*/ 0 w 10495175"/>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95175" h="6858000">
                <a:moveTo>
                  <a:pt x="0" y="0"/>
                </a:moveTo>
                <a:lnTo>
                  <a:pt x="5289224" y="0"/>
                </a:lnTo>
                <a:lnTo>
                  <a:pt x="6736007" y="0"/>
                </a:lnTo>
                <a:lnTo>
                  <a:pt x="6998753" y="0"/>
                </a:lnTo>
                <a:lnTo>
                  <a:pt x="7778919" y="0"/>
                </a:lnTo>
                <a:lnTo>
                  <a:pt x="8872152" y="0"/>
                </a:lnTo>
                <a:lnTo>
                  <a:pt x="8894276" y="14997"/>
                </a:lnTo>
                <a:cubicBezTo>
                  <a:pt x="9921439" y="754641"/>
                  <a:pt x="10495175" y="2093192"/>
                  <a:pt x="10495175" y="3621656"/>
                </a:cubicBezTo>
                <a:cubicBezTo>
                  <a:pt x="10495175" y="4969131"/>
                  <a:pt x="9566450" y="5602839"/>
                  <a:pt x="8620825" y="6374814"/>
                </a:cubicBezTo>
                <a:cubicBezTo>
                  <a:pt x="8448622" y="6515397"/>
                  <a:pt x="8277995" y="6653108"/>
                  <a:pt x="8104177" y="6780599"/>
                </a:cubicBezTo>
                <a:lnTo>
                  <a:pt x="7992421" y="6858000"/>
                </a:lnTo>
                <a:lnTo>
                  <a:pt x="7778919" y="6858000"/>
                </a:lnTo>
                <a:lnTo>
                  <a:pt x="6998753" y="6858000"/>
                </a:lnTo>
                <a:lnTo>
                  <a:pt x="6736007" y="6858000"/>
                </a:lnTo>
                <a:lnTo>
                  <a:pt x="528922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85" name="Freeform: Shape 3084">
            <a:extLst>
              <a:ext uri="{FF2B5EF4-FFF2-40B4-BE49-F238E27FC236}">
                <a16:creationId xmlns:a16="http://schemas.microsoft.com/office/drawing/2014/main" id="{8DBEAE55-3EA1-41D7-A212-5F7D8986C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98020"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087" name="Freeform: Shape 3086">
            <a:extLst>
              <a:ext uri="{FF2B5EF4-FFF2-40B4-BE49-F238E27FC236}">
                <a16:creationId xmlns:a16="http://schemas.microsoft.com/office/drawing/2014/main" id="{CFC5F0E7-644F-4101-BE72-12825CF5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85964"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3076" name="Picture 4" descr="Tokenization | Mistral AI Large ...">
            <a:extLst>
              <a:ext uri="{FF2B5EF4-FFF2-40B4-BE49-F238E27FC236}">
                <a16:creationId xmlns:a16="http://schemas.microsoft.com/office/drawing/2014/main" id="{9C549028-735E-AFBF-2032-8ABF9C4BA08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007242" y="1100396"/>
            <a:ext cx="7735248" cy="465720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WordPiece Tokenization: What is it &amp; how does it work?">
            <a:extLst>
              <a:ext uri="{FF2B5EF4-FFF2-40B4-BE49-F238E27FC236}">
                <a16:creationId xmlns:a16="http://schemas.microsoft.com/office/drawing/2014/main" id="{FF6933AA-0736-2050-BC0C-248EAAA4C77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890932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15AD1F-2F0D-A475-2265-846E0B257040}"/>
              </a:ext>
            </a:extLst>
          </p:cNvPr>
          <p:cNvSpPr>
            <a:spLocks noGrp="1"/>
          </p:cNvSpPr>
          <p:nvPr>
            <p:ph type="title"/>
          </p:nvPr>
        </p:nvSpPr>
        <p:spPr>
          <a:xfrm>
            <a:off x="1136397" y="502020"/>
            <a:ext cx="5323715" cy="986851"/>
          </a:xfrm>
        </p:spPr>
        <p:txBody>
          <a:bodyPr anchor="b">
            <a:normAutofit/>
          </a:bodyPr>
          <a:lstStyle/>
          <a:p>
            <a:r>
              <a:rPr lang="en-US" sz="2800" dirty="0">
                <a:ln w="0"/>
                <a:effectLst>
                  <a:outerShdw blurRad="38100" dist="19050" dir="2700000" algn="tl" rotWithShape="0">
                    <a:schemeClr val="dk1">
                      <a:alpha val="40000"/>
                    </a:schemeClr>
                  </a:outerShdw>
                </a:effectLst>
                <a:latin typeface="Lato" panose="020F0502020204030203" pitchFamily="34" charset="0"/>
              </a:rPr>
              <a:t>Why we need Tokenization ? How does it work ?</a:t>
            </a:r>
          </a:p>
        </p:txBody>
      </p:sp>
      <p:sp>
        <p:nvSpPr>
          <p:cNvPr id="3" name="Content Placeholder 2">
            <a:extLst>
              <a:ext uri="{FF2B5EF4-FFF2-40B4-BE49-F238E27FC236}">
                <a16:creationId xmlns:a16="http://schemas.microsoft.com/office/drawing/2014/main" id="{F0E9BE84-5868-A825-0475-B6E87728202B}"/>
              </a:ext>
            </a:extLst>
          </p:cNvPr>
          <p:cNvSpPr>
            <a:spLocks noGrp="1"/>
          </p:cNvSpPr>
          <p:nvPr>
            <p:ph idx="1"/>
          </p:nvPr>
        </p:nvSpPr>
        <p:spPr>
          <a:xfrm>
            <a:off x="1144923" y="1740242"/>
            <a:ext cx="5315189" cy="4980598"/>
          </a:xfrm>
        </p:spPr>
        <p:txBody>
          <a:bodyPr anchor="t">
            <a:normAutofit lnSpcReduction="10000"/>
          </a:bodyPr>
          <a:lstStyle/>
          <a:p>
            <a:pPr>
              <a:spcBef>
                <a:spcPts val="0"/>
              </a:spcBef>
              <a:spcAft>
                <a:spcPts val="800"/>
              </a:spcAft>
            </a:pPr>
            <a:r>
              <a:rPr lang="en-US" sz="1400" b="1" dirty="0">
                <a:effectLst/>
                <a:latin typeface="Lato" panose="020F0502020204030203" pitchFamily="34" charset="0"/>
              </a:rPr>
              <a:t>Impact on Model Performance : </a:t>
            </a:r>
            <a:r>
              <a:rPr lang="en-US" sz="1400" dirty="0">
                <a:effectLst/>
                <a:latin typeface="Lato" panose="020F0502020204030203" pitchFamily="34" charset="0"/>
              </a:rPr>
              <a:t> An effective tokenization strategy </a:t>
            </a:r>
            <a:r>
              <a:rPr lang="en-US" sz="1400" b="1" dirty="0">
                <a:effectLst/>
                <a:latin typeface="Lato" panose="020F0502020204030203" pitchFamily="34" charset="0"/>
              </a:rPr>
              <a:t>reduces computational load</a:t>
            </a:r>
            <a:r>
              <a:rPr lang="en-US" sz="1400" dirty="0">
                <a:effectLst/>
                <a:latin typeface="Lato" panose="020F0502020204030203" pitchFamily="34" charset="0"/>
              </a:rPr>
              <a:t> by streamlining </a:t>
            </a:r>
            <a:r>
              <a:rPr lang="en-US" sz="1400" b="1" dirty="0">
                <a:effectLst/>
                <a:latin typeface="Lato" panose="020F0502020204030203" pitchFamily="34" charset="0"/>
              </a:rPr>
              <a:t>the model’s input, optimizing processing speed, and lowering memory</a:t>
            </a:r>
            <a:r>
              <a:rPr lang="en-US" sz="1400" dirty="0">
                <a:effectLst/>
                <a:latin typeface="Lato" panose="020F0502020204030203" pitchFamily="34" charset="0"/>
              </a:rPr>
              <a:t> usage.</a:t>
            </a:r>
          </a:p>
          <a:p>
            <a:pPr>
              <a:spcBef>
                <a:spcPts val="0"/>
              </a:spcBef>
              <a:spcAft>
                <a:spcPts val="800"/>
              </a:spcAft>
            </a:pPr>
            <a:r>
              <a:rPr lang="en-US" sz="1400" b="1" dirty="0">
                <a:effectLst/>
                <a:latin typeface="Lato" panose="020F0502020204030203" pitchFamily="34" charset="0"/>
              </a:rPr>
              <a:t>Impact on Capturing Linguistics </a:t>
            </a:r>
            <a:r>
              <a:rPr lang="en-US" sz="1400" b="1" dirty="0">
                <a:latin typeface="Lato" panose="020F0502020204030203" pitchFamily="34" charset="0"/>
              </a:rPr>
              <a:t>Patterns</a:t>
            </a:r>
            <a:r>
              <a:rPr lang="en-US" sz="1400" dirty="0">
                <a:latin typeface="Lato" panose="020F0502020204030203" pitchFamily="34" charset="0"/>
              </a:rPr>
              <a:t>:  </a:t>
            </a:r>
            <a:r>
              <a:rPr lang="en-US" sz="1400" dirty="0">
                <a:effectLst/>
                <a:latin typeface="Lato" panose="020F0502020204030203" pitchFamily="34" charset="0"/>
              </a:rPr>
              <a:t>Tokens serve as </a:t>
            </a:r>
            <a:r>
              <a:rPr lang="en-US" sz="1400" b="1" dirty="0">
                <a:effectLst/>
                <a:latin typeface="Lato" panose="020F0502020204030203" pitchFamily="34" charset="0"/>
              </a:rPr>
              <a:t>building blocks in Large Language Models</a:t>
            </a:r>
            <a:r>
              <a:rPr lang="en-US" sz="1400" dirty="0">
                <a:effectLst/>
                <a:latin typeface="Lato" panose="020F0502020204030203" pitchFamily="34" charset="0"/>
              </a:rPr>
              <a:t>. </a:t>
            </a:r>
          </a:p>
          <a:p>
            <a:pPr>
              <a:spcBef>
                <a:spcPts val="0"/>
              </a:spcBef>
              <a:spcAft>
                <a:spcPts val="800"/>
              </a:spcAft>
            </a:pPr>
            <a:r>
              <a:rPr lang="en-US" sz="1400" b="1" dirty="0">
                <a:effectLst/>
                <a:latin typeface="Lato" panose="020F0502020204030203" pitchFamily="34" charset="0"/>
              </a:rPr>
              <a:t>How LLM reads sentences ? </a:t>
            </a:r>
            <a:r>
              <a:rPr lang="en-US" sz="1400" b="1" dirty="0">
                <a:latin typeface="Lato" panose="020F0502020204030203" pitchFamily="34" charset="0"/>
              </a:rPr>
              <a:t>: </a:t>
            </a:r>
            <a:r>
              <a:rPr lang="en-US" sz="1400" dirty="0">
                <a:latin typeface="Lato" panose="020F0502020204030203" pitchFamily="34" charset="0"/>
              </a:rPr>
              <a:t>T</a:t>
            </a:r>
            <a:r>
              <a:rPr lang="en-US" sz="1400" dirty="0">
                <a:effectLst/>
                <a:latin typeface="Lato" panose="020F0502020204030203" pitchFamily="34" charset="0"/>
              </a:rPr>
              <a:t>he LLM doesn’t read the sentence as we do. Instead, it reads a sequence of tokens, like ["Token", "</a:t>
            </a:r>
            <a:r>
              <a:rPr lang="en-US" sz="1400" dirty="0" err="1">
                <a:effectLst/>
                <a:latin typeface="Lato" panose="020F0502020204030203" pitchFamily="34" charset="0"/>
              </a:rPr>
              <a:t>ization</a:t>
            </a:r>
            <a:r>
              <a:rPr lang="en-US" sz="1400" dirty="0">
                <a:effectLst/>
                <a:latin typeface="Lato" panose="020F0502020204030203" pitchFamily="34" charset="0"/>
              </a:rPr>
              <a:t>", "helps", "model", "s", "understand", "language"].</a:t>
            </a:r>
          </a:p>
          <a:p>
            <a:pPr marL="0" indent="0">
              <a:spcBef>
                <a:spcPts val="0"/>
              </a:spcBef>
              <a:spcAft>
                <a:spcPts val="800"/>
              </a:spcAft>
              <a:buNone/>
            </a:pPr>
            <a:r>
              <a:rPr lang="en-US" sz="1400" b="1" dirty="0">
                <a:effectLst/>
                <a:latin typeface="Lato" panose="020F0502020204030203" pitchFamily="34" charset="0"/>
              </a:rPr>
              <a:t>Steps: </a:t>
            </a:r>
          </a:p>
          <a:p>
            <a:pPr rtl="0" fontAlgn="ctr">
              <a:spcBef>
                <a:spcPts val="0"/>
              </a:spcBef>
              <a:spcAft>
                <a:spcPts val="800"/>
              </a:spcAft>
              <a:buFont typeface="+mj-lt"/>
              <a:buAutoNum type="arabicPeriod"/>
            </a:pPr>
            <a:r>
              <a:rPr lang="en-US" sz="1400" b="1" i="0" dirty="0">
                <a:effectLst/>
                <a:latin typeface="Lato" panose="020F0502020204030203" pitchFamily="34" charset="0"/>
              </a:rPr>
              <a:t>Parsing and Embedding</a:t>
            </a:r>
            <a:r>
              <a:rPr lang="en-US" sz="1400" b="0" i="0" dirty="0">
                <a:effectLst/>
                <a:latin typeface="Lato" panose="020F0502020204030203" pitchFamily="34" charset="0"/>
              </a:rPr>
              <a:t>: Each </a:t>
            </a:r>
            <a:r>
              <a:rPr lang="en-US" sz="1400" b="1" i="0" dirty="0">
                <a:effectLst/>
                <a:latin typeface="Lato" panose="020F0502020204030203" pitchFamily="34" charset="0"/>
              </a:rPr>
              <a:t>token is converted into a numerical vector</a:t>
            </a:r>
            <a:r>
              <a:rPr lang="en-US" sz="1400" b="0" i="0" dirty="0">
                <a:effectLst/>
                <a:latin typeface="Lato" panose="020F0502020204030203" pitchFamily="34" charset="0"/>
              </a:rPr>
              <a:t> through a process called</a:t>
            </a:r>
            <a:r>
              <a:rPr lang="en-US" sz="1400" b="1" i="0" dirty="0">
                <a:effectLst/>
                <a:latin typeface="Lato" panose="020F0502020204030203" pitchFamily="34" charset="0"/>
              </a:rPr>
              <a:t> embedding</a:t>
            </a:r>
            <a:r>
              <a:rPr lang="en-US" sz="1400" b="0" i="0" dirty="0">
                <a:effectLst/>
                <a:latin typeface="Lato" panose="020F0502020204030203" pitchFamily="34" charset="0"/>
              </a:rPr>
              <a:t>. These vectors </a:t>
            </a:r>
            <a:r>
              <a:rPr lang="en-US" sz="1400" b="1" i="0" dirty="0">
                <a:effectLst/>
                <a:latin typeface="Lato" panose="020F0502020204030203" pitchFamily="34" charset="0"/>
              </a:rPr>
              <a:t>help the model understand relationships between words</a:t>
            </a:r>
            <a:r>
              <a:rPr lang="en-US" sz="1400" b="0" i="0" dirty="0">
                <a:effectLst/>
                <a:latin typeface="Lato" panose="020F0502020204030203" pitchFamily="34" charset="0"/>
              </a:rPr>
              <a:t>.</a:t>
            </a:r>
          </a:p>
          <a:p>
            <a:pPr rtl="0" fontAlgn="ctr">
              <a:spcBef>
                <a:spcPts val="0"/>
              </a:spcBef>
              <a:spcAft>
                <a:spcPts val="800"/>
              </a:spcAft>
              <a:buFont typeface="+mj-lt"/>
              <a:buAutoNum type="arabicPeriod"/>
            </a:pPr>
            <a:r>
              <a:rPr lang="en-US" sz="1400" b="1" i="0" dirty="0">
                <a:effectLst/>
                <a:latin typeface="Lato" panose="020F0502020204030203" pitchFamily="34" charset="0"/>
              </a:rPr>
              <a:t>Context and Prediction</a:t>
            </a:r>
            <a:r>
              <a:rPr lang="en-US" sz="1400" b="0" i="0" dirty="0">
                <a:effectLst/>
                <a:latin typeface="Lato" panose="020F0502020204030203" pitchFamily="34" charset="0"/>
              </a:rPr>
              <a:t>: When generating language</a:t>
            </a:r>
            <a:r>
              <a:rPr lang="en-US" sz="1400" b="1" i="0" dirty="0">
                <a:effectLst/>
                <a:latin typeface="Lato" panose="020F0502020204030203" pitchFamily="34" charset="0"/>
              </a:rPr>
              <a:t>, LLMs use these token embeddings</a:t>
            </a:r>
            <a:r>
              <a:rPr lang="en-US" sz="1400" b="0" i="0" dirty="0">
                <a:effectLst/>
                <a:latin typeface="Lato" panose="020F0502020204030203" pitchFamily="34" charset="0"/>
              </a:rPr>
              <a:t> to predict the </a:t>
            </a:r>
            <a:r>
              <a:rPr lang="en-US" sz="1400" b="1" i="0" dirty="0">
                <a:effectLst/>
                <a:latin typeface="Lato" panose="020F0502020204030203" pitchFamily="34" charset="0"/>
              </a:rPr>
              <a:t>most likely next token in a sequence</a:t>
            </a:r>
            <a:r>
              <a:rPr lang="en-US" sz="1400" b="0" i="0" dirty="0">
                <a:effectLst/>
                <a:latin typeface="Lato" panose="020F0502020204030203" pitchFamily="34" charset="0"/>
              </a:rPr>
              <a:t>, helping </a:t>
            </a:r>
            <a:r>
              <a:rPr lang="en-US" sz="1400" b="1" i="0" dirty="0">
                <a:effectLst/>
                <a:latin typeface="Lato" panose="020F0502020204030203" pitchFamily="34" charset="0"/>
              </a:rPr>
              <a:t>them form coherent</a:t>
            </a:r>
            <a:r>
              <a:rPr lang="en-US" sz="1400" b="0" i="0" dirty="0">
                <a:effectLst/>
                <a:latin typeface="Lato" panose="020F0502020204030203" pitchFamily="34" charset="0"/>
              </a:rPr>
              <a:t> and </a:t>
            </a:r>
            <a:r>
              <a:rPr lang="en-US" sz="1400" b="1" i="0" dirty="0">
                <a:effectLst/>
                <a:latin typeface="Lato" panose="020F0502020204030203" pitchFamily="34" charset="0"/>
              </a:rPr>
              <a:t>meaningful sentences</a:t>
            </a:r>
            <a:r>
              <a:rPr lang="en-US" sz="1400" b="0" i="0" dirty="0">
                <a:effectLst/>
                <a:latin typeface="Lato" panose="020F0502020204030203" pitchFamily="34" charset="0"/>
              </a:rPr>
              <a:t>.</a:t>
            </a:r>
          </a:p>
          <a:p>
            <a:r>
              <a:rPr lang="en-US" sz="1400" dirty="0">
                <a:effectLst/>
                <a:latin typeface="Lato" panose="020F0502020204030203" pitchFamily="34" charset="0"/>
              </a:rPr>
              <a:t>This way, the </a:t>
            </a:r>
            <a:r>
              <a:rPr lang="en-US" sz="1400" b="1" dirty="0">
                <a:effectLst/>
                <a:latin typeface="Lato" panose="020F0502020204030203" pitchFamily="34" charset="0"/>
              </a:rPr>
              <a:t>model processes language as a sequence of tokens</a:t>
            </a:r>
            <a:r>
              <a:rPr lang="en-US" sz="1400" dirty="0">
                <a:effectLst/>
                <a:latin typeface="Lato" panose="020F0502020204030203" pitchFamily="34" charset="0"/>
              </a:rPr>
              <a:t>, making it </a:t>
            </a:r>
            <a:r>
              <a:rPr lang="en-US" sz="1400" b="1" dirty="0">
                <a:effectLst/>
                <a:latin typeface="Lato" panose="020F0502020204030203" pitchFamily="34" charset="0"/>
              </a:rPr>
              <a:t>more efficient and capable of understanding and generating language that reflec</a:t>
            </a:r>
            <a:r>
              <a:rPr lang="en-US" sz="1400" dirty="0">
                <a:effectLst/>
                <a:latin typeface="Lato" panose="020F0502020204030203" pitchFamily="34" charset="0"/>
              </a:rPr>
              <a:t>ts human communication.</a:t>
            </a:r>
          </a:p>
          <a:p>
            <a:pPr marL="0" indent="0">
              <a:buNone/>
            </a:pPr>
            <a:endParaRPr lang="en-US" sz="1300" dirty="0">
              <a:effectLst/>
              <a:latin typeface="Aptos" panose="020B0004020202020204" pitchFamily="34" charset="0"/>
            </a:endParaRPr>
          </a:p>
          <a:p>
            <a:endParaRPr lang="en-US" sz="1300" dirty="0"/>
          </a:p>
        </p:txBody>
      </p:sp>
      <p:sp>
        <p:nvSpPr>
          <p:cNvPr id="12" name="Rectangle 1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diagram of tennis&#10;&#10;Description automatically generated">
            <a:extLst>
              <a:ext uri="{FF2B5EF4-FFF2-40B4-BE49-F238E27FC236}">
                <a16:creationId xmlns:a16="http://schemas.microsoft.com/office/drawing/2014/main" id="{7DE3C0A8-0145-1F8F-9E5E-C08F83618DA3}"/>
              </a:ext>
            </a:extLst>
          </p:cNvPr>
          <p:cNvPicPr>
            <a:picLocks noChangeAspect="1"/>
          </p:cNvPicPr>
          <p:nvPr/>
        </p:nvPicPr>
        <p:blipFill>
          <a:blip r:embed="rId2"/>
          <a:srcRect l="13375" t="5325" r="7309" b="14370"/>
          <a:stretch/>
        </p:blipFill>
        <p:spPr>
          <a:xfrm>
            <a:off x="7075967" y="1740242"/>
            <a:ext cx="4170530" cy="340940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95764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336DFEFB-14CA-04A2-FBE3-EA3BF3EBE699}"/>
              </a:ext>
            </a:extLst>
          </p:cNvPr>
          <p:cNvSpPr>
            <a:spLocks noGrp="1"/>
          </p:cNvSpPr>
          <p:nvPr>
            <p:ph type="title"/>
          </p:nvPr>
        </p:nvSpPr>
        <p:spPr>
          <a:xfrm>
            <a:off x="826396" y="586855"/>
            <a:ext cx="4230100" cy="3387497"/>
          </a:xfrm>
        </p:spPr>
        <p:txBody>
          <a:bodyPr anchor="b">
            <a:normAutofit/>
          </a:bodyPr>
          <a:lstStyle/>
          <a:p>
            <a:pPr algn="r"/>
            <a:r>
              <a:rPr lang="en-US" sz="4000" dirty="0">
                <a:solidFill>
                  <a:srgbClr val="FFFFFF"/>
                </a:solidFill>
              </a:rPr>
              <a:t>What is tokenization?</a:t>
            </a:r>
          </a:p>
        </p:txBody>
      </p:sp>
      <p:sp>
        <p:nvSpPr>
          <p:cNvPr id="5" name="Content Placeholder 4">
            <a:extLst>
              <a:ext uri="{FF2B5EF4-FFF2-40B4-BE49-F238E27FC236}">
                <a16:creationId xmlns:a16="http://schemas.microsoft.com/office/drawing/2014/main" id="{50791A2E-4D2A-77CB-4CE9-C6C71B7AA6BD}"/>
              </a:ext>
            </a:extLst>
          </p:cNvPr>
          <p:cNvSpPr>
            <a:spLocks noGrp="1"/>
          </p:cNvSpPr>
          <p:nvPr>
            <p:ph idx="1"/>
          </p:nvPr>
        </p:nvSpPr>
        <p:spPr>
          <a:xfrm>
            <a:off x="6503158" y="649480"/>
            <a:ext cx="4862447" cy="5546047"/>
          </a:xfrm>
        </p:spPr>
        <p:txBody>
          <a:bodyPr anchor="ctr">
            <a:normAutofit/>
          </a:bodyPr>
          <a:lstStyle/>
          <a:p>
            <a:r>
              <a:rPr lang="en-US" sz="2000" dirty="0"/>
              <a:t>Unstructured text data suck as articles , social media posts, lacks a predefined structure that machines can interpret. Tokenization bridges the gap by breaking down the text into smaller units called tokens.</a:t>
            </a:r>
          </a:p>
          <a:p>
            <a:r>
              <a:rPr lang="en-US" sz="2000" dirty="0"/>
              <a:t>These tokens can be words, characters or even sub words, depending on the tokenization strategy.</a:t>
            </a:r>
          </a:p>
          <a:p>
            <a:r>
              <a:rPr lang="en-US" sz="2000" dirty="0"/>
              <a:t>Type of tokenization chosen for a particular task at hand lays the foundation further analysis and processing.</a:t>
            </a:r>
          </a:p>
        </p:txBody>
      </p:sp>
    </p:spTree>
    <p:extLst>
      <p:ext uri="{BB962C8B-B14F-4D97-AF65-F5344CB8AC3E}">
        <p14:creationId xmlns:p14="http://schemas.microsoft.com/office/powerpoint/2010/main" val="18164610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2EDF30-1E28-4A7B-F37E-FAC67A08C3BB}"/>
              </a:ext>
            </a:extLst>
          </p:cNvPr>
          <p:cNvSpPr>
            <a:spLocks noGrp="1"/>
          </p:cNvSpPr>
          <p:nvPr>
            <p:ph type="title"/>
          </p:nvPr>
        </p:nvSpPr>
        <p:spPr>
          <a:xfrm>
            <a:off x="466722" y="586855"/>
            <a:ext cx="3201366" cy="3387497"/>
          </a:xfrm>
        </p:spPr>
        <p:txBody>
          <a:bodyPr anchor="b">
            <a:normAutofit/>
          </a:bodyPr>
          <a:lstStyle/>
          <a:p>
            <a:pPr algn="r"/>
            <a:r>
              <a:rPr lang="en-US" sz="4000" b="1" spc="50" dirty="0">
                <a:ln w="0"/>
                <a:solidFill>
                  <a:schemeClr val="bg2"/>
                </a:solidFill>
                <a:effectLst>
                  <a:innerShdw blurRad="63500" dist="50800" dir="13500000">
                    <a:srgbClr val="000000">
                      <a:alpha val="50000"/>
                    </a:srgbClr>
                  </a:innerShdw>
                </a:effectLst>
              </a:rPr>
              <a:t>Top Level Architecture </a:t>
            </a:r>
          </a:p>
        </p:txBody>
      </p:sp>
      <p:sp>
        <p:nvSpPr>
          <p:cNvPr id="17" name="Content Placeholder 2">
            <a:extLst>
              <a:ext uri="{FF2B5EF4-FFF2-40B4-BE49-F238E27FC236}">
                <a16:creationId xmlns:a16="http://schemas.microsoft.com/office/drawing/2014/main" id="{374C433A-E133-FE0D-0693-2BEE41A4CA83}"/>
              </a:ext>
            </a:extLst>
          </p:cNvPr>
          <p:cNvSpPr>
            <a:spLocks noGrp="1"/>
          </p:cNvSpPr>
          <p:nvPr>
            <p:ph idx="1"/>
          </p:nvPr>
        </p:nvSpPr>
        <p:spPr>
          <a:xfrm>
            <a:off x="4810259" y="173736"/>
            <a:ext cx="6555347" cy="6291072"/>
          </a:xfrm>
        </p:spPr>
        <p:txBody>
          <a:bodyPr anchor="ctr">
            <a:noAutofit/>
          </a:bodyPr>
          <a:lstStyle/>
          <a:p>
            <a:r>
              <a:rPr lang="en-US" sz="1600" b="0" i="0" dirty="0">
                <a:effectLst/>
                <a:latin typeface="Lato" panose="020F0502020204030203" pitchFamily="34" charset="0"/>
              </a:rPr>
              <a:t>DeepSeek-R1 is a </a:t>
            </a:r>
            <a:r>
              <a:rPr lang="en-US" sz="1600" b="1" i="0" dirty="0">
                <a:effectLst/>
                <a:latin typeface="Lato" panose="020F0502020204030203" pitchFamily="34" charset="0"/>
              </a:rPr>
              <a:t>text-generation AI model</a:t>
            </a:r>
            <a:r>
              <a:rPr lang="en-US" sz="1600" b="0" i="0" dirty="0">
                <a:effectLst/>
                <a:latin typeface="Lato" panose="020F0502020204030203" pitchFamily="34" charset="0"/>
              </a:rPr>
              <a:t> designed for complex reasoning and logical inference.</a:t>
            </a:r>
          </a:p>
          <a:p>
            <a:r>
              <a:rPr lang="en-US" sz="1600" b="0" i="0" dirty="0">
                <a:effectLst/>
                <a:latin typeface="Lato" panose="020F0502020204030203" pitchFamily="34" charset="0"/>
              </a:rPr>
              <a:t>Based on a </a:t>
            </a:r>
            <a:r>
              <a:rPr lang="en-US" sz="1600" b="1" i="0" dirty="0">
                <a:effectLst/>
                <a:latin typeface="Lato" panose="020F0502020204030203" pitchFamily="34" charset="0"/>
              </a:rPr>
              <a:t>Mixture of Experts (</a:t>
            </a:r>
            <a:r>
              <a:rPr lang="en-US" sz="1600" b="1" i="0" dirty="0" err="1">
                <a:effectLst/>
                <a:latin typeface="Lato" panose="020F0502020204030203" pitchFamily="34" charset="0"/>
              </a:rPr>
              <a:t>MoE</a:t>
            </a:r>
            <a:r>
              <a:rPr lang="en-US" sz="1600" b="1" i="0" dirty="0">
                <a:effectLst/>
                <a:latin typeface="Lato" panose="020F0502020204030203" pitchFamily="34" charset="0"/>
              </a:rPr>
              <a:t>)</a:t>
            </a:r>
            <a:r>
              <a:rPr lang="en-US" sz="1600" b="0" i="0" dirty="0">
                <a:effectLst/>
                <a:latin typeface="Lato" panose="020F0502020204030203" pitchFamily="34" charset="0"/>
              </a:rPr>
              <a:t> architecture, which allows it to dynamically allocate computational resources to different specialized components.</a:t>
            </a:r>
          </a:p>
          <a:p>
            <a:pPr lvl="1"/>
            <a:r>
              <a:rPr lang="en-US" sz="1600" b="1" u="sng" dirty="0">
                <a:latin typeface="Lato" panose="020F0502020204030203" pitchFamily="34" charset="0"/>
              </a:rPr>
              <a:t>Total Parameters: </a:t>
            </a:r>
            <a:r>
              <a:rPr lang="en-US" sz="1600" b="1" dirty="0">
                <a:latin typeface="Lato" panose="020F0502020204030203" pitchFamily="34" charset="0"/>
              </a:rPr>
              <a:t>671B</a:t>
            </a:r>
            <a:r>
              <a:rPr lang="en-US" sz="1600" dirty="0">
                <a:latin typeface="Lato" panose="020F0502020204030203" pitchFamily="34" charset="0"/>
              </a:rPr>
              <a:t>, but </a:t>
            </a:r>
            <a:r>
              <a:rPr lang="en-US" sz="1600" b="1" dirty="0">
                <a:latin typeface="Lato" panose="020F0502020204030203" pitchFamily="34" charset="0"/>
              </a:rPr>
              <a:t>only 37B active per inference step</a:t>
            </a:r>
            <a:r>
              <a:rPr lang="en-US" sz="1600" dirty="0">
                <a:latin typeface="Lato" panose="020F0502020204030203" pitchFamily="34" charset="0"/>
              </a:rPr>
              <a:t>.</a:t>
            </a:r>
          </a:p>
          <a:p>
            <a:pPr lvl="1"/>
            <a:r>
              <a:rPr lang="en-US" sz="1600" b="1" u="sng" dirty="0">
                <a:latin typeface="Lato" panose="020F0502020204030203" pitchFamily="34" charset="0"/>
              </a:rPr>
              <a:t>Expert Networks: </a:t>
            </a:r>
            <a:r>
              <a:rPr lang="en-US" sz="1600" dirty="0">
                <a:latin typeface="Lato" panose="020F0502020204030203" pitchFamily="34" charset="0"/>
              </a:rPr>
              <a:t>Multiple specialized networks trained on different domains of knowledge.</a:t>
            </a:r>
          </a:p>
          <a:p>
            <a:pPr lvl="1"/>
            <a:r>
              <a:rPr lang="en-US" sz="1600" b="1" u="sng" dirty="0">
                <a:latin typeface="Lato" panose="020F0502020204030203" pitchFamily="34" charset="0"/>
              </a:rPr>
              <a:t>Routing Mechanism: </a:t>
            </a:r>
            <a:r>
              <a:rPr lang="en-US" sz="1600" dirty="0">
                <a:latin typeface="Lato" panose="020F0502020204030203" pitchFamily="34" charset="0"/>
              </a:rPr>
              <a:t>A gating network decides which experts to activate per query, optimizing efficiency.</a:t>
            </a:r>
          </a:p>
          <a:p>
            <a:r>
              <a:rPr lang="en-US" sz="1600" dirty="0">
                <a:latin typeface="Lato" panose="020F0502020204030203" pitchFamily="34" charset="0"/>
              </a:rPr>
              <a:t>Training Methodology is through </a:t>
            </a:r>
            <a:r>
              <a:rPr lang="en-US" sz="1600" b="1" dirty="0">
                <a:latin typeface="Lato" panose="020F0502020204030203" pitchFamily="34" charset="0"/>
              </a:rPr>
              <a:t>Reinforcement Learning (RL) Focus</a:t>
            </a:r>
          </a:p>
          <a:p>
            <a:pPr>
              <a:buFont typeface="Arial" panose="020B0604020202020204" pitchFamily="34" charset="0"/>
              <a:buChar char="•"/>
            </a:pPr>
            <a:r>
              <a:rPr lang="en-US" sz="1600" b="1" dirty="0">
                <a:latin typeface="Lato" panose="020F0502020204030203" pitchFamily="34" charset="0"/>
              </a:rPr>
              <a:t>Chain-of-Thought (</a:t>
            </a:r>
            <a:r>
              <a:rPr lang="en-US" sz="1600" b="1" dirty="0" err="1">
                <a:latin typeface="Lato" panose="020F0502020204030203" pitchFamily="34" charset="0"/>
              </a:rPr>
              <a:t>CoT</a:t>
            </a:r>
            <a:r>
              <a:rPr lang="en-US" sz="1600" b="1" dirty="0">
                <a:latin typeface="Lato" panose="020F0502020204030203" pitchFamily="34" charset="0"/>
              </a:rPr>
              <a:t>) Reasoning</a:t>
            </a:r>
            <a:endParaRPr lang="en-US" sz="1600" dirty="0">
              <a:latin typeface="Lato" panose="020F0502020204030203" pitchFamily="34" charset="0"/>
            </a:endParaRPr>
          </a:p>
          <a:p>
            <a:pPr marL="742950" lvl="1" indent="-285750">
              <a:buFont typeface="Arial" panose="020B0604020202020204" pitchFamily="34" charset="0"/>
              <a:buChar char="•"/>
            </a:pPr>
            <a:r>
              <a:rPr lang="en-US" sz="1600" dirty="0">
                <a:latin typeface="Lato" panose="020F0502020204030203" pitchFamily="34" charset="0"/>
              </a:rPr>
              <a:t>During inference, the </a:t>
            </a:r>
            <a:r>
              <a:rPr lang="en-US" sz="1600" b="1" dirty="0">
                <a:latin typeface="Lato" panose="020F0502020204030203" pitchFamily="34" charset="0"/>
              </a:rPr>
              <a:t>model utilizes </a:t>
            </a:r>
            <a:r>
              <a:rPr lang="en-US" sz="1600" b="1" dirty="0" err="1">
                <a:latin typeface="Lato" panose="020F0502020204030203" pitchFamily="34" charset="0"/>
              </a:rPr>
              <a:t>CoT</a:t>
            </a:r>
            <a:r>
              <a:rPr lang="en-US" sz="1600" b="1" dirty="0">
                <a:latin typeface="Lato" panose="020F0502020204030203" pitchFamily="34" charset="0"/>
              </a:rPr>
              <a:t> reasoning</a:t>
            </a:r>
            <a:r>
              <a:rPr lang="en-US" sz="1600" dirty="0">
                <a:latin typeface="Lato" panose="020F0502020204030203" pitchFamily="34" charset="0"/>
              </a:rPr>
              <a:t>, generating intermediate steps to solve complex problems. This method enhances the model's ability to handle tasks requiring logical progression and detailed analysis.</a:t>
            </a:r>
          </a:p>
          <a:p>
            <a:r>
              <a:rPr lang="en-US" sz="1600" b="1" dirty="0">
                <a:latin typeface="Lato" panose="020F0502020204030203" pitchFamily="34" charset="0"/>
              </a:rPr>
              <a:t>Parallelization Strategy:  </a:t>
            </a:r>
            <a:r>
              <a:rPr lang="en-US" sz="1600" dirty="0">
                <a:latin typeface="Lato" panose="020F0502020204030203" pitchFamily="34" charset="0"/>
              </a:rPr>
              <a:t>(Distributed training techniques)</a:t>
            </a:r>
          </a:p>
          <a:p>
            <a:pPr lvl="1"/>
            <a:r>
              <a:rPr lang="en-US" sz="1600" b="1" dirty="0">
                <a:latin typeface="Lato" panose="020F0502020204030203" pitchFamily="34" charset="0"/>
              </a:rPr>
              <a:t>Model Parallelism</a:t>
            </a:r>
            <a:r>
              <a:rPr lang="en-US" sz="1600" dirty="0">
                <a:latin typeface="Lato" panose="020F0502020204030203" pitchFamily="34" charset="0"/>
              </a:rPr>
              <a:t>: Large layers are split across multiple GPUs to handle extensive computation.</a:t>
            </a:r>
          </a:p>
          <a:p>
            <a:pPr lvl="1"/>
            <a:r>
              <a:rPr lang="en-US" sz="1600" b="1" dirty="0">
                <a:latin typeface="Lato" panose="020F0502020204030203" pitchFamily="34" charset="0"/>
              </a:rPr>
              <a:t>Data Parallelism</a:t>
            </a:r>
            <a:r>
              <a:rPr lang="en-US" sz="1600" dirty="0">
                <a:latin typeface="Lato" panose="020F0502020204030203" pitchFamily="34" charset="0"/>
              </a:rPr>
              <a:t>: Training data is distributed across GPUs, allowing synchronized updates to parameters.</a:t>
            </a:r>
          </a:p>
          <a:p>
            <a:pPr lvl="1"/>
            <a:r>
              <a:rPr lang="en-US" sz="1600" b="1" dirty="0">
                <a:latin typeface="Lato" panose="020F0502020204030203" pitchFamily="34" charset="0"/>
              </a:rPr>
              <a:t>Pipeline Parallelism: </a:t>
            </a:r>
            <a:r>
              <a:rPr lang="en-US" sz="1600" dirty="0">
                <a:latin typeface="Lato" panose="020F0502020204030203" pitchFamily="34" charset="0"/>
              </a:rPr>
              <a:t>Different model components are processed simultaneously, reducing latency.</a:t>
            </a:r>
          </a:p>
        </p:txBody>
      </p:sp>
    </p:spTree>
    <p:extLst>
      <p:ext uri="{BB962C8B-B14F-4D97-AF65-F5344CB8AC3E}">
        <p14:creationId xmlns:p14="http://schemas.microsoft.com/office/powerpoint/2010/main" val="13662145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B4360-DD1D-574B-3C03-CFA3674B9D20}"/>
              </a:ext>
            </a:extLst>
          </p:cNvPr>
          <p:cNvSpPr>
            <a:spLocks noGrp="1"/>
          </p:cNvSpPr>
          <p:nvPr>
            <p:ph type="title"/>
          </p:nvPr>
        </p:nvSpPr>
        <p:spPr/>
        <p:txBody>
          <a:bodyPr/>
          <a:lstStyle/>
          <a:p>
            <a:r>
              <a:rPr lang="en-US" dirty="0"/>
              <a:t>Graph of Thought</a:t>
            </a:r>
          </a:p>
        </p:txBody>
      </p:sp>
      <p:pic>
        <p:nvPicPr>
          <p:cNvPr id="5" name="Content Placeholder 4">
            <a:extLst>
              <a:ext uri="{FF2B5EF4-FFF2-40B4-BE49-F238E27FC236}">
                <a16:creationId xmlns:a16="http://schemas.microsoft.com/office/drawing/2014/main" id="{7398C000-3418-0B51-D558-684A60F941B4}"/>
              </a:ext>
            </a:extLst>
          </p:cNvPr>
          <p:cNvPicPr>
            <a:picLocks noGrp="1" noChangeAspect="1"/>
          </p:cNvPicPr>
          <p:nvPr>
            <p:ph idx="1"/>
          </p:nvPr>
        </p:nvPicPr>
        <p:blipFill>
          <a:blip r:embed="rId2"/>
          <a:stretch>
            <a:fillRect/>
          </a:stretch>
        </p:blipFill>
        <p:spPr>
          <a:xfrm>
            <a:off x="838200" y="2111772"/>
            <a:ext cx="10005204" cy="3595619"/>
          </a:xfrm>
        </p:spPr>
      </p:pic>
    </p:spTree>
    <p:extLst>
      <p:ext uri="{BB962C8B-B14F-4D97-AF65-F5344CB8AC3E}">
        <p14:creationId xmlns:p14="http://schemas.microsoft.com/office/powerpoint/2010/main" val="4048841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up of a thank you message&#10;&#10;Description automatically generated">
            <a:extLst>
              <a:ext uri="{FF2B5EF4-FFF2-40B4-BE49-F238E27FC236}">
                <a16:creationId xmlns:a16="http://schemas.microsoft.com/office/drawing/2014/main" id="{275160A6-34A9-D994-D103-1740564DF72E}"/>
              </a:ext>
            </a:extLst>
          </p:cNvPr>
          <p:cNvPicPr>
            <a:picLocks noChangeAspect="1"/>
          </p:cNvPicPr>
          <p:nvPr/>
        </p:nvPicPr>
        <p:blipFill>
          <a:blip r:embed="rId2">
            <a:extLst>
              <a:ext uri="{28A0092B-C50C-407E-A947-70E740481C1C}">
                <a14:useLocalDpi xmlns:a14="http://schemas.microsoft.com/office/drawing/2010/main" val="0"/>
              </a:ext>
            </a:extLst>
          </a:blip>
          <a:srcRect t="1490"/>
          <a:stretch/>
        </p:blipFill>
        <p:spPr>
          <a:xfrm>
            <a:off x="457200" y="457200"/>
            <a:ext cx="11277600" cy="5943600"/>
          </a:xfrm>
          <a:prstGeom prst="rect">
            <a:avLst/>
          </a:prstGeom>
        </p:spPr>
      </p:pic>
    </p:spTree>
    <p:extLst>
      <p:ext uri="{BB962C8B-B14F-4D97-AF65-F5344CB8AC3E}">
        <p14:creationId xmlns:p14="http://schemas.microsoft.com/office/powerpoint/2010/main" val="11088706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6B31AF-C46B-B924-0AD0-510319BFF105}"/>
              </a:ext>
            </a:extLst>
          </p:cNvPr>
          <p:cNvSpPr>
            <a:spLocks noGrp="1"/>
          </p:cNvSpPr>
          <p:nvPr>
            <p:ph type="title"/>
          </p:nvPr>
        </p:nvSpPr>
        <p:spPr>
          <a:xfrm>
            <a:off x="194310" y="42789"/>
            <a:ext cx="9681210" cy="712183"/>
          </a:xfrm>
        </p:spPr>
        <p:txBody>
          <a:bodyPr anchor="b">
            <a:normAutofit/>
          </a:bodyPr>
          <a:lstStyle/>
          <a:p>
            <a:r>
              <a:rPr lang="en-US" sz="4000" dirty="0">
                <a:ln w="0"/>
                <a:effectLst>
                  <a:outerShdw blurRad="38100" dist="19050" dir="2700000" algn="tl" rotWithShape="0">
                    <a:schemeClr val="dk1">
                      <a:alpha val="40000"/>
                    </a:schemeClr>
                  </a:outerShdw>
                </a:effectLst>
              </a:rPr>
              <a:t>Training Methodology</a:t>
            </a:r>
          </a:p>
        </p:txBody>
      </p:sp>
      <p:sp>
        <p:nvSpPr>
          <p:cNvPr id="3" name="Content Placeholder 2">
            <a:extLst>
              <a:ext uri="{FF2B5EF4-FFF2-40B4-BE49-F238E27FC236}">
                <a16:creationId xmlns:a16="http://schemas.microsoft.com/office/drawing/2014/main" id="{22A69318-C08E-3235-8D46-C3B0C05B39D7}"/>
              </a:ext>
            </a:extLst>
          </p:cNvPr>
          <p:cNvSpPr>
            <a:spLocks noGrp="1"/>
          </p:cNvSpPr>
          <p:nvPr>
            <p:ph idx="1"/>
          </p:nvPr>
        </p:nvSpPr>
        <p:spPr>
          <a:xfrm>
            <a:off x="194310" y="797761"/>
            <a:ext cx="7551194" cy="5605731"/>
          </a:xfrm>
        </p:spPr>
        <p:txBody>
          <a:bodyPr>
            <a:normAutofit/>
          </a:bodyPr>
          <a:lstStyle/>
          <a:p>
            <a:r>
              <a:rPr lang="en-US" sz="1600" b="0" i="0" dirty="0">
                <a:effectLst/>
                <a:latin typeface="Lato" panose="020F0502020204030203" pitchFamily="34" charset="0"/>
              </a:rPr>
              <a:t>DeepSeek-R1’s training methodology includes </a:t>
            </a:r>
            <a:r>
              <a:rPr lang="en-US" sz="1600" b="1" i="0" dirty="0">
                <a:effectLst/>
                <a:latin typeface="Lato" panose="020F0502020204030203" pitchFamily="34" charset="0"/>
              </a:rPr>
              <a:t>reinforcement learning (RL) for reasoning</a:t>
            </a:r>
            <a:r>
              <a:rPr lang="en-US" sz="1600" b="0" i="0" dirty="0">
                <a:effectLst/>
                <a:latin typeface="Lato" panose="020F0502020204030203" pitchFamily="34" charset="0"/>
              </a:rPr>
              <a:t>. </a:t>
            </a:r>
          </a:p>
          <a:p>
            <a:pPr lvl="1"/>
            <a:r>
              <a:rPr lang="en-US" sz="1600" b="0" i="0" dirty="0">
                <a:effectLst/>
                <a:latin typeface="Lato" panose="020F0502020204030203" pitchFamily="34" charset="0"/>
              </a:rPr>
              <a:t>This strategy allows the model to improve its logical consistency and adaptability without requiring large-scale human annotations.</a:t>
            </a:r>
          </a:p>
          <a:p>
            <a:pPr marL="0" indent="0">
              <a:buNone/>
            </a:pPr>
            <a:r>
              <a:rPr lang="en-US" sz="1600" b="1" i="0" u="sng" dirty="0">
                <a:effectLst/>
                <a:latin typeface="Lato" panose="020F0502020204030203" pitchFamily="34" charset="0"/>
              </a:rPr>
              <a:t>Data Preparation</a:t>
            </a:r>
          </a:p>
          <a:p>
            <a:r>
              <a:rPr lang="en-US" sz="1600" b="0" i="0" dirty="0">
                <a:effectLst/>
                <a:latin typeface="Lato" panose="020F0502020204030203" pitchFamily="34" charset="0"/>
              </a:rPr>
              <a:t>The model’s training corpus includes:</a:t>
            </a:r>
          </a:p>
          <a:p>
            <a:pPr lvl="1"/>
            <a:r>
              <a:rPr lang="en-US" sz="1600" b="1" i="0" dirty="0">
                <a:effectLst/>
                <a:latin typeface="Lato" panose="020F0502020204030203" pitchFamily="34" charset="0"/>
              </a:rPr>
              <a:t>Filtered Web Data: </a:t>
            </a:r>
            <a:r>
              <a:rPr lang="en-US" sz="1600" b="0" i="0" dirty="0">
                <a:effectLst/>
                <a:latin typeface="Lato" panose="020F0502020204030203" pitchFamily="34" charset="0"/>
              </a:rPr>
              <a:t>Pre-cleaned, high-quality textual data.</a:t>
            </a:r>
          </a:p>
          <a:p>
            <a:pPr lvl="1"/>
            <a:r>
              <a:rPr lang="en-US" sz="1600" b="1" i="0" dirty="0">
                <a:effectLst/>
                <a:latin typeface="Lato" panose="020F0502020204030203" pitchFamily="34" charset="0"/>
              </a:rPr>
              <a:t>Domain-Specific Knowledge: </a:t>
            </a:r>
            <a:r>
              <a:rPr lang="en-US" sz="1600" b="0" i="0" dirty="0">
                <a:effectLst/>
                <a:latin typeface="Lato" panose="020F0502020204030203" pitchFamily="34" charset="0"/>
              </a:rPr>
              <a:t>Mathematical, scientific, and reasoning datasets.</a:t>
            </a:r>
          </a:p>
          <a:p>
            <a:pPr lvl="1"/>
            <a:r>
              <a:rPr lang="en-US" sz="1600" b="1" i="0" dirty="0">
                <a:effectLst/>
                <a:latin typeface="Lato" panose="020F0502020204030203" pitchFamily="34" charset="0"/>
              </a:rPr>
              <a:t>Self-Generated Feedback Data</a:t>
            </a:r>
            <a:r>
              <a:rPr lang="en-US" sz="1600" b="0" i="0" dirty="0">
                <a:effectLst/>
                <a:latin typeface="Lato" panose="020F0502020204030203" pitchFamily="34" charset="0"/>
              </a:rPr>
              <a:t>: AI-generated responses evaluated and curated for self-improvement.</a:t>
            </a:r>
          </a:p>
          <a:p>
            <a:r>
              <a:rPr lang="en-US" sz="1600" b="1" i="0" u="sng" dirty="0">
                <a:effectLst/>
                <a:latin typeface="Lato" panose="020F0502020204030203" pitchFamily="34" charset="0"/>
              </a:rPr>
              <a:t>Pre-training Strategy </a:t>
            </a:r>
            <a:r>
              <a:rPr lang="en-US" sz="1600" b="0" i="0" dirty="0">
                <a:effectLst/>
                <a:latin typeface="Lato" panose="020F0502020204030203" pitchFamily="34" charset="0"/>
              </a:rPr>
              <a:t>: Initial training follows a </a:t>
            </a:r>
            <a:r>
              <a:rPr lang="en-US" sz="1600" b="1" i="0" dirty="0">
                <a:effectLst/>
                <a:latin typeface="Lato" panose="020F0502020204030203" pitchFamily="34" charset="0"/>
              </a:rPr>
              <a:t>two-phase approach</a:t>
            </a:r>
            <a:r>
              <a:rPr lang="en-US" sz="1600" b="0" i="0" dirty="0">
                <a:effectLst/>
                <a:latin typeface="Lato" panose="020F0502020204030203" pitchFamily="34" charset="0"/>
              </a:rPr>
              <a:t>:</a:t>
            </a:r>
          </a:p>
          <a:p>
            <a:pPr lvl="1">
              <a:buFont typeface="+mj-lt"/>
              <a:buAutoNum type="arabicPeriod"/>
            </a:pPr>
            <a:r>
              <a:rPr lang="en-US" sz="1600" b="1" i="0" dirty="0">
                <a:effectLst/>
                <a:latin typeface="Lato" panose="020F0502020204030203" pitchFamily="34" charset="0"/>
              </a:rPr>
              <a:t>Cold Start Phase</a:t>
            </a:r>
            <a:r>
              <a:rPr lang="en-US" sz="1600" b="0" i="0" dirty="0">
                <a:effectLst/>
                <a:latin typeface="Lato" panose="020F0502020204030203" pitchFamily="34" charset="0"/>
              </a:rPr>
              <a:t> (2 weeks):</a:t>
            </a:r>
          </a:p>
          <a:p>
            <a:pPr marL="1200150" lvl="2" indent="-285750">
              <a:buFont typeface="+mj-lt"/>
              <a:buAutoNum type="arabicPeriod"/>
            </a:pPr>
            <a:r>
              <a:rPr lang="en-US" sz="1600" b="0" i="0" dirty="0">
                <a:effectLst/>
                <a:latin typeface="Lato" panose="020F0502020204030203" pitchFamily="34" charset="0"/>
              </a:rPr>
              <a:t>Basic language comprehension training.</a:t>
            </a:r>
          </a:p>
          <a:p>
            <a:pPr marL="1200150" lvl="2" indent="-285750">
              <a:buFont typeface="+mj-lt"/>
              <a:buAutoNum type="arabicPeriod"/>
            </a:pPr>
            <a:r>
              <a:rPr lang="en-US" sz="1600" b="0" i="0" dirty="0">
                <a:effectLst/>
                <a:latin typeface="Lato" panose="020F0502020204030203" pitchFamily="34" charset="0"/>
              </a:rPr>
              <a:t>Minimal supervised fine-tuning (~1% of standard approaches).</a:t>
            </a:r>
          </a:p>
          <a:p>
            <a:pPr lvl="1">
              <a:buFont typeface="+mj-lt"/>
              <a:buAutoNum type="arabicPeriod"/>
            </a:pPr>
            <a:r>
              <a:rPr lang="en-US" sz="1600" b="1" i="0" dirty="0">
                <a:effectLst/>
                <a:latin typeface="Lato" panose="020F0502020204030203" pitchFamily="34" charset="0"/>
              </a:rPr>
              <a:t>Reinforcement Learning Phase</a:t>
            </a:r>
            <a:r>
              <a:rPr lang="en-US" sz="1600" b="0" i="0" dirty="0">
                <a:effectLst/>
                <a:latin typeface="Lato" panose="020F0502020204030203" pitchFamily="34" charset="0"/>
              </a:rPr>
              <a:t> (8 weeks):</a:t>
            </a:r>
          </a:p>
          <a:p>
            <a:pPr marL="1200150" lvl="2" indent="-285750">
              <a:buFont typeface="+mj-lt"/>
              <a:buAutoNum type="arabicPeriod"/>
            </a:pPr>
            <a:r>
              <a:rPr lang="en-US" sz="1600" b="0" i="0" dirty="0">
                <a:effectLst/>
                <a:latin typeface="Lato" panose="020F0502020204030203" pitchFamily="34" charset="0"/>
              </a:rPr>
              <a:t>Self-improvement through trial and error.</a:t>
            </a:r>
          </a:p>
          <a:p>
            <a:pPr marL="1200150" lvl="2" indent="-285750">
              <a:buFont typeface="+mj-lt"/>
              <a:buAutoNum type="arabicPeriod"/>
            </a:pPr>
            <a:r>
              <a:rPr lang="en-US" sz="1600" b="0" i="0" dirty="0">
                <a:effectLst/>
                <a:latin typeface="Lato" panose="020F0502020204030203" pitchFamily="34" charset="0"/>
              </a:rPr>
              <a:t>Adaptation of reasoning strategies.</a:t>
            </a:r>
            <a:endParaRPr lang="en-US" sz="1600" b="1" dirty="0">
              <a:latin typeface="Lato" panose="020F0502020204030203" pitchFamily="34" charset="0"/>
            </a:endParaRPr>
          </a:p>
          <a:p>
            <a:endParaRPr lang="en-US" sz="2400" b="0" i="0" dirty="0">
              <a:effectLst/>
              <a:latin typeface="Lato" panose="020F0502020204030203" pitchFamily="34" charset="0"/>
            </a:endParaRPr>
          </a:p>
        </p:txBody>
      </p:sp>
      <p:pic>
        <p:nvPicPr>
          <p:cNvPr id="5" name="Picture 4">
            <a:extLst>
              <a:ext uri="{FF2B5EF4-FFF2-40B4-BE49-F238E27FC236}">
                <a16:creationId xmlns:a16="http://schemas.microsoft.com/office/drawing/2014/main" id="{F07AE8DD-99CA-8C3D-90F0-CE3B88AE21C1}"/>
              </a:ext>
            </a:extLst>
          </p:cNvPr>
          <p:cNvPicPr>
            <a:picLocks noChangeAspect="1"/>
          </p:cNvPicPr>
          <p:nvPr/>
        </p:nvPicPr>
        <p:blipFill>
          <a:blip r:embed="rId3"/>
          <a:stretch>
            <a:fillRect/>
          </a:stretch>
        </p:blipFill>
        <p:spPr>
          <a:xfrm>
            <a:off x="7433984" y="1383030"/>
            <a:ext cx="4076698" cy="4320539"/>
          </a:xfrm>
          <a:prstGeom prst="rect">
            <a:avLst/>
          </a:prstGeom>
          <a:ln>
            <a:noFill/>
          </a:ln>
          <a:effectLst>
            <a:outerShdw blurRad="292100" dist="139700" dir="2700000" algn="tl" rotWithShape="0">
              <a:srgbClr val="333333">
                <a:alpha val="65000"/>
              </a:srgbClr>
            </a:outerShdw>
          </a:effectLst>
        </p:spPr>
      </p:pic>
      <p:sp>
        <p:nvSpPr>
          <p:cNvPr id="28" name="Rectangle 27">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8108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2" name="Rectangle 104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104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Rectangle 104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Rectangle 104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510BB4-40A6-C919-29C7-5613D50AD939}"/>
              </a:ext>
            </a:extLst>
          </p:cNvPr>
          <p:cNvSpPr>
            <a:spLocks noGrp="1"/>
          </p:cNvSpPr>
          <p:nvPr>
            <p:ph type="title"/>
          </p:nvPr>
        </p:nvSpPr>
        <p:spPr>
          <a:xfrm>
            <a:off x="699713" y="248038"/>
            <a:ext cx="11406943" cy="1159200"/>
          </a:xfrm>
        </p:spPr>
        <p:txBody>
          <a:bodyPr vert="horz" lIns="91440" tIns="45720" rIns="91440" bIns="45720" rtlCol="0" anchor="ctr">
            <a:normAutofit/>
          </a:bodyPr>
          <a:lstStyle/>
          <a:p>
            <a:pPr algn="ctr"/>
            <a:r>
              <a:rPr lang="en-US" sz="3700" kern="1200" dirty="0">
                <a:solidFill>
                  <a:srgbClr val="FFFFFF"/>
                </a:solidFill>
                <a:latin typeface="+mj-lt"/>
                <a:ea typeface="+mj-ea"/>
                <a:cs typeface="+mj-cs"/>
              </a:rPr>
              <a:t>Understanding Tokenization</a:t>
            </a:r>
          </a:p>
        </p:txBody>
      </p:sp>
      <p:pic>
        <p:nvPicPr>
          <p:cNvPr id="1026" name="Picture 2" descr="How Tokenization in NLP Transforms AI Understanding?">
            <a:extLst>
              <a:ext uri="{FF2B5EF4-FFF2-40B4-BE49-F238E27FC236}">
                <a16:creationId xmlns:a16="http://schemas.microsoft.com/office/drawing/2014/main" id="{CE3FC645-C079-26D3-A8E1-5B5A0A79E4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8307" r="-1739" b="7078"/>
          <a:stretch/>
        </p:blipFill>
        <p:spPr bwMode="auto">
          <a:xfrm>
            <a:off x="0" y="1574310"/>
            <a:ext cx="12354560" cy="5283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263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F17CD2-9049-B1EE-0CFD-B03E8BBB9B81}"/>
              </a:ext>
            </a:extLst>
          </p:cNvPr>
          <p:cNvSpPr>
            <a:spLocks noGrp="1"/>
          </p:cNvSpPr>
          <p:nvPr>
            <p:ph type="title"/>
          </p:nvPr>
        </p:nvSpPr>
        <p:spPr>
          <a:xfrm>
            <a:off x="1149716" y="499397"/>
            <a:ext cx="5929422" cy="1640180"/>
          </a:xfrm>
        </p:spPr>
        <p:txBody>
          <a:bodyPr anchor="b">
            <a:normAutofit/>
          </a:bodyPr>
          <a:lstStyle/>
          <a:p>
            <a:r>
              <a:rPr lang="en-US" sz="4000" dirty="0"/>
              <a:t>Why we need Tokenization ? </a:t>
            </a:r>
          </a:p>
        </p:txBody>
      </p:sp>
      <p:sp>
        <p:nvSpPr>
          <p:cNvPr id="3" name="Content Placeholder 2">
            <a:extLst>
              <a:ext uri="{FF2B5EF4-FFF2-40B4-BE49-F238E27FC236}">
                <a16:creationId xmlns:a16="http://schemas.microsoft.com/office/drawing/2014/main" id="{E956354E-1FC7-95F5-FCF9-7E99B5272B3D}"/>
              </a:ext>
            </a:extLst>
          </p:cNvPr>
          <p:cNvSpPr>
            <a:spLocks noGrp="1"/>
          </p:cNvSpPr>
          <p:nvPr>
            <p:ph idx="1"/>
          </p:nvPr>
        </p:nvSpPr>
        <p:spPr>
          <a:xfrm>
            <a:off x="1149717" y="2423821"/>
            <a:ext cx="5929422" cy="3519780"/>
          </a:xfrm>
        </p:spPr>
        <p:txBody>
          <a:bodyPr>
            <a:normAutofit/>
          </a:bodyPr>
          <a:lstStyle/>
          <a:p>
            <a:pPr>
              <a:spcBef>
                <a:spcPts val="0"/>
              </a:spcBef>
              <a:spcAft>
                <a:spcPts val="800"/>
              </a:spcAft>
            </a:pPr>
            <a:r>
              <a:rPr lang="en-US" sz="1600" dirty="0">
                <a:effectLst/>
                <a:latin typeface="Aptos" panose="020B0004020202020204" pitchFamily="34" charset="0"/>
              </a:rPr>
              <a:t>Tokenization is not merely about splitting text; it sets the stage for how well an LLM can capture nuances in language, context, and even rare vocabulary.</a:t>
            </a:r>
          </a:p>
          <a:p>
            <a:pPr>
              <a:spcBef>
                <a:spcPts val="0"/>
              </a:spcBef>
              <a:spcAft>
                <a:spcPts val="800"/>
              </a:spcAft>
            </a:pPr>
            <a:r>
              <a:rPr lang="en-US" sz="1600" b="1" dirty="0">
                <a:effectLst/>
                <a:latin typeface="Aptos" panose="020B0004020202020204" pitchFamily="34" charset="0"/>
              </a:rPr>
              <a:t> Impact on Model Performance : </a:t>
            </a:r>
            <a:r>
              <a:rPr lang="en-US" sz="1600" dirty="0">
                <a:effectLst/>
                <a:latin typeface="Aptos" panose="020B0004020202020204" pitchFamily="34" charset="0"/>
              </a:rPr>
              <a:t>The choice of tokenization strategy directly impacts how efficiently a model performs, the level of detail it understands, and the overall quality of its output.</a:t>
            </a:r>
          </a:p>
          <a:p>
            <a:pPr>
              <a:spcBef>
                <a:spcPts val="0"/>
              </a:spcBef>
              <a:spcAft>
                <a:spcPts val="800"/>
              </a:spcAft>
            </a:pPr>
            <a:r>
              <a:rPr lang="en-US" sz="1600" dirty="0">
                <a:effectLst/>
                <a:latin typeface="Aptos" panose="020B0004020202020204" pitchFamily="34" charset="0"/>
              </a:rPr>
              <a:t> An effective tokenization strategy </a:t>
            </a:r>
            <a:r>
              <a:rPr lang="en-US" sz="1600" b="1" dirty="0">
                <a:effectLst/>
                <a:latin typeface="Aptos" panose="020B0004020202020204" pitchFamily="34" charset="0"/>
              </a:rPr>
              <a:t>reduces computational load</a:t>
            </a:r>
            <a:r>
              <a:rPr lang="en-US" sz="1600" dirty="0">
                <a:effectLst/>
                <a:latin typeface="Aptos" panose="020B0004020202020204" pitchFamily="34" charset="0"/>
              </a:rPr>
              <a:t> by streamlining </a:t>
            </a:r>
            <a:r>
              <a:rPr lang="en-US" sz="1600" b="1" dirty="0">
                <a:effectLst/>
                <a:latin typeface="Aptos" panose="020B0004020202020204" pitchFamily="34" charset="0"/>
              </a:rPr>
              <a:t>the model’s input, optimizing processing speed, and lowering memory</a:t>
            </a:r>
            <a:r>
              <a:rPr lang="en-US" sz="1600" dirty="0">
                <a:effectLst/>
                <a:latin typeface="Aptos" panose="020B0004020202020204" pitchFamily="34" charset="0"/>
              </a:rPr>
              <a:t> usage.</a:t>
            </a:r>
          </a:p>
          <a:p>
            <a:pPr>
              <a:spcBef>
                <a:spcPts val="0"/>
              </a:spcBef>
              <a:spcAft>
                <a:spcPts val="800"/>
              </a:spcAft>
            </a:pPr>
            <a:r>
              <a:rPr lang="en-US" sz="1600" dirty="0">
                <a:effectLst/>
                <a:latin typeface="Aptos" panose="020B0004020202020204" pitchFamily="34" charset="0"/>
              </a:rPr>
              <a:t>It also </a:t>
            </a:r>
            <a:r>
              <a:rPr lang="en-US" sz="1600" b="1" dirty="0">
                <a:effectLst/>
                <a:latin typeface="Aptos" panose="020B0004020202020204" pitchFamily="34" charset="0"/>
              </a:rPr>
              <a:t>improves accuracy</a:t>
            </a:r>
            <a:r>
              <a:rPr lang="en-US" sz="1600" dirty="0">
                <a:effectLst/>
                <a:latin typeface="Aptos" panose="020B0004020202020204" pitchFamily="34" charset="0"/>
              </a:rPr>
              <a:t> by </a:t>
            </a:r>
            <a:r>
              <a:rPr lang="en-US" sz="1600" b="1" dirty="0">
                <a:effectLst/>
                <a:latin typeface="Aptos" panose="020B0004020202020204" pitchFamily="34" charset="0"/>
              </a:rPr>
              <a:t>capturing more context and meaning</a:t>
            </a:r>
            <a:r>
              <a:rPr lang="en-US" sz="1600" dirty="0">
                <a:effectLst/>
                <a:latin typeface="Aptos" panose="020B0004020202020204" pitchFamily="34" charset="0"/>
              </a:rPr>
              <a:t>, making </a:t>
            </a:r>
            <a:r>
              <a:rPr lang="en-US" sz="1600" b="1" dirty="0">
                <a:effectLst/>
                <a:latin typeface="Aptos" panose="020B0004020202020204" pitchFamily="34" charset="0"/>
              </a:rPr>
              <a:t>responses more relevant, accurate, and</a:t>
            </a:r>
            <a:r>
              <a:rPr lang="en-US" sz="1600" dirty="0">
                <a:effectLst/>
                <a:latin typeface="Aptos" panose="020B0004020202020204" pitchFamily="34" charset="0"/>
              </a:rPr>
              <a:t> reliable.</a:t>
            </a:r>
          </a:p>
          <a:p>
            <a:pPr marL="0" indent="0">
              <a:buNone/>
            </a:pPr>
            <a:endParaRPr lang="en-US" sz="1600" dirty="0"/>
          </a:p>
        </p:txBody>
      </p:sp>
      <p:pic>
        <p:nvPicPr>
          <p:cNvPr id="4" name="Picture 3">
            <a:extLst>
              <a:ext uri="{FF2B5EF4-FFF2-40B4-BE49-F238E27FC236}">
                <a16:creationId xmlns:a16="http://schemas.microsoft.com/office/drawing/2014/main" id="{CAA5D0EF-ABFF-87B5-E18B-6B8D3F8602C3}"/>
              </a:ext>
            </a:extLst>
          </p:cNvPr>
          <p:cNvPicPr>
            <a:picLocks noChangeAspect="1"/>
          </p:cNvPicPr>
          <p:nvPr/>
        </p:nvPicPr>
        <p:blipFill>
          <a:blip r:embed="rId2"/>
          <a:stretch>
            <a:fillRect/>
          </a:stretch>
        </p:blipFill>
        <p:spPr>
          <a:xfrm>
            <a:off x="7745506" y="2339789"/>
            <a:ext cx="3765176" cy="2070846"/>
          </a:xfrm>
          <a:prstGeom prst="rect">
            <a:avLst/>
          </a:prstGeom>
        </p:spPr>
      </p:pic>
      <p:sp>
        <p:nvSpPr>
          <p:cNvPr id="50" name="Rectangle 49">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13739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5" name="Rectangle 206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6" name="Rectangle 206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Byte-Pair Encoding Algorithm - by Dasha Herrmannova">
            <a:extLst>
              <a:ext uri="{FF2B5EF4-FFF2-40B4-BE49-F238E27FC236}">
                <a16:creationId xmlns:a16="http://schemas.microsoft.com/office/drawing/2014/main" id="{4A35B5F2-AAAF-25CA-F86E-7F7DA9E0145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133599" y="457200"/>
            <a:ext cx="7924801"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69722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D7BA1-DF97-7F07-9119-F5B6F146B673}"/>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B144011B-21DC-912B-D1A5-9047C72FFC1D}"/>
              </a:ext>
            </a:extLst>
          </p:cNvPr>
          <p:cNvPicPr>
            <a:picLocks noGrp="1" noChangeAspect="1"/>
          </p:cNvPicPr>
          <p:nvPr>
            <p:ph idx="1"/>
          </p:nvPr>
        </p:nvPicPr>
        <p:blipFill>
          <a:blip r:embed="rId2"/>
          <a:stretch>
            <a:fillRect/>
          </a:stretch>
        </p:blipFill>
        <p:spPr>
          <a:xfrm>
            <a:off x="1825951" y="1825625"/>
            <a:ext cx="8540098" cy="4351338"/>
          </a:xfrm>
        </p:spPr>
      </p:pic>
    </p:spTree>
    <p:extLst>
      <p:ext uri="{BB962C8B-B14F-4D97-AF65-F5344CB8AC3E}">
        <p14:creationId xmlns:p14="http://schemas.microsoft.com/office/powerpoint/2010/main" val="13477458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diagram of a plant&#10;&#10;Description automatically generated">
            <a:extLst>
              <a:ext uri="{FF2B5EF4-FFF2-40B4-BE49-F238E27FC236}">
                <a16:creationId xmlns:a16="http://schemas.microsoft.com/office/drawing/2014/main" id="{C333444B-BB19-409D-9FFF-424E082D21F6}"/>
              </a:ext>
            </a:extLst>
          </p:cNvPr>
          <p:cNvPicPr>
            <a:picLocks noGrp="1" noChangeAspect="1"/>
          </p:cNvPicPr>
          <p:nvPr>
            <p:ph idx="1"/>
          </p:nvPr>
        </p:nvPicPr>
        <p:blipFill>
          <a:blip r:embed="rId3"/>
          <a:stretch>
            <a:fillRect/>
          </a:stretch>
        </p:blipFill>
        <p:spPr>
          <a:xfrm>
            <a:off x="984930" y="643466"/>
            <a:ext cx="10222140" cy="5571067"/>
          </a:xfrm>
          <a:prstGeom prst="rect">
            <a:avLst/>
          </a:prstGeom>
        </p:spPr>
      </p:pic>
    </p:spTree>
    <p:extLst>
      <p:ext uri="{BB962C8B-B14F-4D97-AF65-F5344CB8AC3E}">
        <p14:creationId xmlns:p14="http://schemas.microsoft.com/office/powerpoint/2010/main" val="38886906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Rectangle 2060">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 screenshot of a computer&#10;&#10;Description automatically generated">
            <a:extLst>
              <a:ext uri="{FF2B5EF4-FFF2-40B4-BE49-F238E27FC236}">
                <a16:creationId xmlns:a16="http://schemas.microsoft.com/office/drawing/2014/main" id="{F08CDAF2-32D0-A663-7ACB-7C65387E808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18027" y="457200"/>
            <a:ext cx="10955945"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0602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5E6B1-F55E-E63E-64B1-26CF11FC954C}"/>
              </a:ext>
            </a:extLst>
          </p:cNvPr>
          <p:cNvSpPr>
            <a:spLocks noGrp="1"/>
          </p:cNvSpPr>
          <p:nvPr>
            <p:ph type="title"/>
          </p:nvPr>
        </p:nvSpPr>
        <p:spPr>
          <a:xfrm>
            <a:off x="876694" y="972929"/>
            <a:ext cx="4500850" cy="1616203"/>
          </a:xfrm>
        </p:spPr>
        <p:txBody>
          <a:bodyPr anchor="t">
            <a:normAutofit/>
          </a:bodyPr>
          <a:lstStyle/>
          <a:p>
            <a:r>
              <a:rPr lang="en-US" sz="3200">
                <a:ln w="0"/>
                <a:effectLst>
                  <a:outerShdw blurRad="38100" dist="19050" dir="2700000" algn="tl" rotWithShape="0">
                    <a:schemeClr val="dk1">
                      <a:alpha val="40000"/>
                    </a:schemeClr>
                  </a:outerShdw>
                </a:effectLst>
                <a:latin typeface="Aptos" panose="020B0004020202020204" pitchFamily="34" charset="0"/>
              </a:rPr>
              <a:t>Exploring Key Tokenization Techniques and when to use it ?</a:t>
            </a:r>
            <a:endParaRPr lang="en-US" sz="3200">
              <a:ln w="0"/>
              <a:effectLst>
                <a:outerShdw blurRad="38100" dist="19050" dir="2700000" algn="tl" rotWithShape="0">
                  <a:schemeClr val="dk1">
                    <a:alpha val="40000"/>
                  </a:schemeClr>
                </a:outerShdw>
              </a:effectLst>
            </a:endParaRPr>
          </a:p>
        </p:txBody>
      </p:sp>
      <p:pic>
        <p:nvPicPr>
          <p:cNvPr id="5" name="Picture 4">
            <a:extLst>
              <a:ext uri="{FF2B5EF4-FFF2-40B4-BE49-F238E27FC236}">
                <a16:creationId xmlns:a16="http://schemas.microsoft.com/office/drawing/2014/main" id="{54C3160F-B8C1-F03B-176E-F908D125B566}"/>
              </a:ext>
            </a:extLst>
          </p:cNvPr>
          <p:cNvPicPr>
            <a:picLocks noChangeAspect="1"/>
          </p:cNvPicPr>
          <p:nvPr/>
        </p:nvPicPr>
        <p:blipFill>
          <a:blip r:embed="rId2"/>
          <a:stretch>
            <a:fillRect/>
          </a:stretch>
        </p:blipFill>
        <p:spPr>
          <a:xfrm>
            <a:off x="381964" y="2505456"/>
            <a:ext cx="6886937" cy="3926109"/>
          </a:xfrm>
          <a:prstGeom prst="rect">
            <a:avLst/>
          </a:prstGeom>
          <a:solidFill>
            <a:srgbClr val="FFFFFF">
              <a:shade val="85000"/>
            </a:srgbClr>
          </a:solidFill>
          <a:scene3d>
            <a:camera prst="orthographicFront"/>
            <a:lightRig rig="twoPt" dir="t">
              <a:rot lat="0" lon="0" rev="7800000"/>
            </a:lightRig>
          </a:scene3d>
          <a:sp3d contourW="6350">
            <a:bevelT w="50800" h="16510"/>
            <a:contourClr>
              <a:srgbClr val="C0C0C0"/>
            </a:contourClr>
          </a:sp3d>
        </p:spPr>
      </p:pic>
      <p:sp>
        <p:nvSpPr>
          <p:cNvPr id="3" name="Content Placeholder 2">
            <a:extLst>
              <a:ext uri="{FF2B5EF4-FFF2-40B4-BE49-F238E27FC236}">
                <a16:creationId xmlns:a16="http://schemas.microsoft.com/office/drawing/2014/main" id="{78231E66-0878-3C1A-62BB-2121BD9A1E68}"/>
              </a:ext>
            </a:extLst>
          </p:cNvPr>
          <p:cNvSpPr>
            <a:spLocks noGrp="1"/>
          </p:cNvSpPr>
          <p:nvPr>
            <p:ph idx="1"/>
          </p:nvPr>
        </p:nvSpPr>
        <p:spPr>
          <a:xfrm>
            <a:off x="7454096" y="763929"/>
            <a:ext cx="4629874" cy="4872943"/>
          </a:xfrm>
        </p:spPr>
        <p:txBody>
          <a:bodyPr anchor="t">
            <a:noAutofit/>
          </a:bodyPr>
          <a:lstStyle/>
          <a:p>
            <a:pPr marL="0" indent="0" fontAlgn="ctr">
              <a:spcBef>
                <a:spcPts val="0"/>
              </a:spcBef>
              <a:spcAft>
                <a:spcPts val="800"/>
              </a:spcAft>
              <a:buNone/>
            </a:pPr>
            <a:r>
              <a:rPr lang="en-US" sz="1600" b="1" u="sng" dirty="0">
                <a:effectLst/>
                <a:latin typeface="Lato" panose="020F0502020204030203" pitchFamily="34" charset="0"/>
              </a:rPr>
              <a:t>Word-Level Tokenization</a:t>
            </a:r>
          </a:p>
          <a:p>
            <a:pPr marL="0" indent="0" fontAlgn="ctr">
              <a:spcBef>
                <a:spcPts val="0"/>
              </a:spcBef>
              <a:spcAft>
                <a:spcPts val="800"/>
              </a:spcAft>
              <a:buNone/>
            </a:pPr>
            <a:r>
              <a:rPr lang="en-US" sz="1600" b="1" dirty="0">
                <a:effectLst/>
                <a:latin typeface="Lato" panose="020F0502020204030203" pitchFamily="34" charset="0"/>
              </a:rPr>
              <a:t>Pros</a:t>
            </a:r>
          </a:p>
          <a:p>
            <a:pPr marL="0" indent="0" fontAlgn="ctr">
              <a:spcBef>
                <a:spcPts val="0"/>
              </a:spcBef>
              <a:spcAft>
                <a:spcPts val="800"/>
              </a:spcAft>
              <a:buNone/>
            </a:pPr>
            <a:r>
              <a:rPr lang="en-US" sz="1600" dirty="0">
                <a:effectLst/>
                <a:latin typeface="Lato" panose="020F0502020204030203" pitchFamily="34" charset="0"/>
              </a:rPr>
              <a:t>Effective for languages with stable word forms (e.g., English) </a:t>
            </a:r>
          </a:p>
          <a:p>
            <a:pPr marL="0" indent="0" fontAlgn="ctr">
              <a:spcBef>
                <a:spcPts val="0"/>
              </a:spcBef>
              <a:spcAft>
                <a:spcPts val="800"/>
              </a:spcAft>
              <a:buNone/>
            </a:pPr>
            <a:r>
              <a:rPr lang="en-US" sz="1600" b="1" dirty="0">
                <a:effectLst/>
                <a:latin typeface="Lato" panose="020F0502020204030203" pitchFamily="34" charset="0"/>
              </a:rPr>
              <a:t>Cons</a:t>
            </a:r>
          </a:p>
          <a:p>
            <a:pPr marL="0" indent="0" fontAlgn="ctr">
              <a:spcBef>
                <a:spcPts val="0"/>
              </a:spcBef>
              <a:spcAft>
                <a:spcPts val="800"/>
              </a:spcAft>
              <a:buNone/>
            </a:pPr>
            <a:r>
              <a:rPr lang="en-US" sz="1600" b="1" dirty="0">
                <a:effectLst/>
                <a:latin typeface="Lato" panose="020F0502020204030203" pitchFamily="34" charset="0"/>
              </a:rPr>
              <a:t>Struggles </a:t>
            </a:r>
            <a:r>
              <a:rPr lang="en-US" sz="1600" dirty="0">
                <a:effectLst/>
                <a:latin typeface="Lato" panose="020F0502020204030203" pitchFamily="34" charset="0"/>
              </a:rPr>
              <a:t>with </a:t>
            </a:r>
            <a:r>
              <a:rPr lang="en-US" sz="1600" b="1" dirty="0">
                <a:effectLst/>
                <a:latin typeface="Lato" panose="020F0502020204030203" pitchFamily="34" charset="0"/>
              </a:rPr>
              <a:t>rare or out-of-vocabulary words </a:t>
            </a:r>
            <a:r>
              <a:rPr lang="en-US" sz="1600" dirty="0">
                <a:effectLst/>
                <a:latin typeface="Lato" panose="020F0502020204030203" pitchFamily="34" charset="0"/>
              </a:rPr>
              <a:t>(e.g., "tokenization" may be unrecognized). </a:t>
            </a:r>
            <a:endParaRPr lang="en-US" sz="1600" b="1" u="sng" dirty="0">
              <a:effectLst/>
              <a:latin typeface="Lato" panose="020F0502020204030203" pitchFamily="34" charset="0"/>
            </a:endParaRPr>
          </a:p>
          <a:p>
            <a:pPr marL="0" indent="0" fontAlgn="ctr">
              <a:spcBef>
                <a:spcPts val="0"/>
              </a:spcBef>
              <a:spcAft>
                <a:spcPts val="800"/>
              </a:spcAft>
              <a:buNone/>
            </a:pPr>
            <a:endParaRPr lang="en-US" sz="1600" b="1" u="sng" dirty="0">
              <a:latin typeface="Lato" panose="020F0502020204030203" pitchFamily="34" charset="0"/>
            </a:endParaRPr>
          </a:p>
          <a:p>
            <a:pPr marL="0" indent="0" fontAlgn="ctr">
              <a:spcBef>
                <a:spcPts val="0"/>
              </a:spcBef>
              <a:spcAft>
                <a:spcPts val="800"/>
              </a:spcAft>
              <a:buNone/>
            </a:pPr>
            <a:r>
              <a:rPr lang="en-US" sz="1600" b="1" u="sng" dirty="0">
                <a:effectLst/>
                <a:latin typeface="Lato" panose="020F0502020204030203" pitchFamily="34" charset="0"/>
              </a:rPr>
              <a:t>Transition to </a:t>
            </a:r>
            <a:r>
              <a:rPr lang="en-US" sz="1600" b="1" u="sng" dirty="0" err="1">
                <a:effectLst/>
                <a:latin typeface="Lato" panose="020F0502020204030203" pitchFamily="34" charset="0"/>
              </a:rPr>
              <a:t>Subword</a:t>
            </a:r>
            <a:r>
              <a:rPr lang="en-US" sz="1600" b="1" u="sng" dirty="0">
                <a:effectLst/>
                <a:latin typeface="Lato" panose="020F0502020204030203" pitchFamily="34" charset="0"/>
              </a:rPr>
              <a:t>-Level Tokenization</a:t>
            </a:r>
          </a:p>
          <a:p>
            <a:pPr fontAlgn="ctr">
              <a:spcBef>
                <a:spcPts val="0"/>
              </a:spcBef>
              <a:spcAft>
                <a:spcPts val="800"/>
              </a:spcAft>
            </a:pPr>
            <a:r>
              <a:rPr lang="en-US" sz="1600" dirty="0">
                <a:effectLst/>
                <a:latin typeface="Lato" panose="020F0502020204030203" pitchFamily="34" charset="0"/>
              </a:rPr>
              <a:t>In contexts where word-level approaches fall short, </a:t>
            </a:r>
            <a:r>
              <a:rPr lang="en-US" sz="1600" dirty="0" err="1">
                <a:effectLst/>
                <a:latin typeface="Lato" panose="020F0502020204030203" pitchFamily="34" charset="0"/>
              </a:rPr>
              <a:t>subword</a:t>
            </a:r>
            <a:r>
              <a:rPr lang="en-US" sz="1600" dirty="0">
                <a:effectLst/>
                <a:latin typeface="Lato" panose="020F0502020204030203" pitchFamily="34" charset="0"/>
              </a:rPr>
              <a:t>-level tokenization offers a solution by </a:t>
            </a:r>
            <a:r>
              <a:rPr lang="en-US" sz="1600" b="1" dirty="0">
                <a:effectLst/>
                <a:latin typeface="Lato" panose="020F0502020204030203" pitchFamily="34" charset="0"/>
              </a:rPr>
              <a:t>breaking words into meaningful segments</a:t>
            </a:r>
            <a:r>
              <a:rPr lang="en-US" sz="1600" dirty="0">
                <a:effectLst/>
                <a:latin typeface="Lato" panose="020F0502020204030203" pitchFamily="34" charset="0"/>
              </a:rPr>
              <a:t>. </a:t>
            </a:r>
          </a:p>
          <a:p>
            <a:pPr fontAlgn="ctr">
              <a:spcBef>
                <a:spcPts val="0"/>
              </a:spcBef>
              <a:spcAft>
                <a:spcPts val="800"/>
              </a:spcAft>
            </a:pPr>
            <a:r>
              <a:rPr lang="en-US" sz="1600" b="1" dirty="0">
                <a:effectLst/>
                <a:latin typeface="Lato" panose="020F0502020204030203" pitchFamily="34" charset="0"/>
              </a:rPr>
              <a:t>Beneficial </a:t>
            </a:r>
            <a:r>
              <a:rPr lang="en-US" sz="1600" b="1" dirty="0">
                <a:latin typeface="Lato" panose="020F0502020204030203" pitchFamily="34" charset="0"/>
              </a:rPr>
              <a:t>for</a:t>
            </a:r>
            <a:r>
              <a:rPr lang="en-US" sz="1600" b="1" dirty="0">
                <a:effectLst/>
                <a:latin typeface="Lato" panose="020F0502020204030203" pitchFamily="34" charset="0"/>
              </a:rPr>
              <a:t> rare or out-of-vocabulary words </a:t>
            </a:r>
            <a:r>
              <a:rPr lang="en-US" sz="1600" dirty="0">
                <a:effectLst/>
                <a:latin typeface="Lato" panose="020F0502020204030203" pitchFamily="34" charset="0"/>
              </a:rPr>
              <a:t>and </a:t>
            </a:r>
            <a:r>
              <a:rPr lang="en-US" sz="1600" b="1" dirty="0">
                <a:effectLst/>
                <a:latin typeface="Lato" panose="020F0502020204030203" pitchFamily="34" charset="0"/>
              </a:rPr>
              <a:t>complex linguistic structures</a:t>
            </a:r>
            <a:r>
              <a:rPr lang="en-US" sz="1600" dirty="0">
                <a:effectLst/>
                <a:latin typeface="Lato" panose="020F0502020204030203" pitchFamily="34" charset="0"/>
              </a:rPr>
              <a:t>.</a:t>
            </a:r>
          </a:p>
          <a:p>
            <a:pPr marL="0" indent="0" fontAlgn="ctr">
              <a:spcBef>
                <a:spcPts val="0"/>
              </a:spcBef>
              <a:spcAft>
                <a:spcPts val="800"/>
              </a:spcAft>
              <a:buNone/>
            </a:pPr>
            <a:r>
              <a:rPr lang="en-US" sz="1600" dirty="0">
                <a:effectLst/>
                <a:latin typeface="Lato" panose="020F0502020204030203" pitchFamily="34" charset="0"/>
              </a:rPr>
              <a:t>Common techniques include </a:t>
            </a:r>
            <a:r>
              <a:rPr lang="en-US" sz="1600" b="1" dirty="0">
                <a:effectLst/>
                <a:latin typeface="Lato" panose="020F0502020204030203" pitchFamily="34" charset="0"/>
              </a:rPr>
              <a:t>Byte Pair Encoding (BPE) </a:t>
            </a:r>
            <a:r>
              <a:rPr lang="en-US" sz="1600" dirty="0">
                <a:effectLst/>
                <a:latin typeface="Lato" panose="020F0502020204030203" pitchFamily="34" charset="0"/>
              </a:rPr>
              <a:t>and </a:t>
            </a:r>
            <a:r>
              <a:rPr lang="en-US" sz="1600" b="1" dirty="0" err="1">
                <a:effectLst/>
                <a:latin typeface="Lato" panose="020F0502020204030203" pitchFamily="34" charset="0"/>
              </a:rPr>
              <a:t>WordPiece</a:t>
            </a:r>
            <a:r>
              <a:rPr lang="en-US" sz="1600" dirty="0">
                <a:effectLst/>
                <a:latin typeface="Lato" panose="020F0502020204030203" pitchFamily="34" charset="0"/>
              </a:rPr>
              <a:t>, which we will explore next to understand their mechanisms and advantages in more detail.</a:t>
            </a:r>
          </a:p>
        </p:txBody>
      </p:sp>
      <p:grpSp>
        <p:nvGrpSpPr>
          <p:cNvPr id="92" name="Group 91">
            <a:extLst>
              <a:ext uri="{FF2B5EF4-FFF2-40B4-BE49-F238E27FC236}">
                <a16:creationId xmlns:a16="http://schemas.microsoft.com/office/drawing/2014/main" id="{9AF08BBE-71A7-AEFC-F970-93C6BF79B3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93" name="Rectangle 92">
              <a:extLst>
                <a:ext uri="{FF2B5EF4-FFF2-40B4-BE49-F238E27FC236}">
                  <a16:creationId xmlns:a16="http://schemas.microsoft.com/office/drawing/2014/main" id="{31C42412-D66A-A89A-CBAD-067355BA7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19F63095-BD54-33B2-6873-1DC4DF820D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0467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BACB65-7A08-5388-C6C5-0C8ADE75F107}"/>
              </a:ext>
            </a:extLst>
          </p:cNvPr>
          <p:cNvSpPr>
            <a:spLocks noGrp="1"/>
          </p:cNvSpPr>
          <p:nvPr>
            <p:ph type="title"/>
          </p:nvPr>
        </p:nvSpPr>
        <p:spPr>
          <a:xfrm>
            <a:off x="1136396" y="457201"/>
            <a:ext cx="5814240" cy="685799"/>
          </a:xfrm>
        </p:spPr>
        <p:txBody>
          <a:bodyPr vert="horz" lIns="91440" tIns="45720" rIns="91440" bIns="45720" rtlCol="0" anchor="b">
            <a:normAutofit/>
          </a:bodyPr>
          <a:lstStyle/>
          <a:p>
            <a:r>
              <a:rPr lang="en-US" sz="3600" dirty="0">
                <a:ln w="0"/>
                <a:effectLst>
                  <a:outerShdw blurRad="38100" dist="19050" dir="2700000" algn="tl" rotWithShape="0">
                    <a:schemeClr val="dk1">
                      <a:alpha val="40000"/>
                    </a:schemeClr>
                  </a:outerShdw>
                </a:effectLst>
                <a:latin typeface="Lato" panose="020F0502020204030203" pitchFamily="34" charset="0"/>
              </a:rPr>
              <a:t>Byte Pair Encoding (BPE) </a:t>
            </a:r>
          </a:p>
        </p:txBody>
      </p:sp>
      <p:sp>
        <p:nvSpPr>
          <p:cNvPr id="17" name="Text Placeholder 16">
            <a:extLst>
              <a:ext uri="{FF2B5EF4-FFF2-40B4-BE49-F238E27FC236}">
                <a16:creationId xmlns:a16="http://schemas.microsoft.com/office/drawing/2014/main" id="{8174EFB7-304A-4A4D-060C-B0781B8C7ED2}"/>
              </a:ext>
            </a:extLst>
          </p:cNvPr>
          <p:cNvSpPr>
            <a:spLocks noGrp="1"/>
          </p:cNvSpPr>
          <p:nvPr>
            <p:ph type="body" sz="half" idx="2"/>
          </p:nvPr>
        </p:nvSpPr>
        <p:spPr>
          <a:xfrm>
            <a:off x="353233" y="1290320"/>
            <a:ext cx="5814240" cy="2413000"/>
          </a:xfrm>
        </p:spPr>
        <p:txBody>
          <a:bodyPr vert="horz" lIns="91440" tIns="45720" rIns="91440" bIns="45720" rtlCol="0">
            <a:normAutofit/>
          </a:bodyPr>
          <a:lstStyle/>
          <a:p>
            <a:pPr marL="285750" indent="-228600">
              <a:buFont typeface="Arial" panose="020B0604020202020204" pitchFamily="34" charset="0"/>
              <a:buChar char="•"/>
            </a:pPr>
            <a:r>
              <a:rPr lang="en-US" sz="2000" b="1" dirty="0"/>
              <a:t>Byte-pair Encoding (BPE) </a:t>
            </a:r>
            <a:r>
              <a:rPr lang="en-US" sz="2000" dirty="0"/>
              <a:t>is a tokenization algorithm which is used by most LLMs (</a:t>
            </a:r>
            <a:r>
              <a:rPr lang="en-US" sz="2000" b="1" dirty="0"/>
              <a:t>e.g., GPT, Llama</a:t>
            </a:r>
            <a:r>
              <a:rPr lang="en-US" sz="2000" dirty="0"/>
              <a:t>) to build their vocabularies. </a:t>
            </a:r>
          </a:p>
          <a:p>
            <a:pPr marL="285750" indent="-228600">
              <a:buFont typeface="Arial" panose="020B0604020202020204" pitchFamily="34" charset="0"/>
              <a:buChar char="•"/>
            </a:pPr>
            <a:r>
              <a:rPr lang="en-US" sz="2000" b="1" dirty="0"/>
              <a:t>Tokens created by BPE </a:t>
            </a:r>
            <a:r>
              <a:rPr lang="en-US" sz="2000" dirty="0"/>
              <a:t>are called </a:t>
            </a:r>
            <a:r>
              <a:rPr lang="en-US" sz="2000" b="1" dirty="0" err="1"/>
              <a:t>subwords</a:t>
            </a:r>
            <a:r>
              <a:rPr lang="en-US" sz="2000" b="1" dirty="0"/>
              <a:t> </a:t>
            </a:r>
            <a:r>
              <a:rPr lang="en-US" sz="2000" dirty="0"/>
              <a:t>because they are often </a:t>
            </a:r>
            <a:r>
              <a:rPr lang="en-US" sz="2000" b="1" dirty="0"/>
              <a:t>smaller than words </a:t>
            </a:r>
            <a:r>
              <a:rPr lang="en-US" sz="2000" dirty="0"/>
              <a:t>- these are typically the most common </a:t>
            </a:r>
            <a:r>
              <a:rPr lang="en-US" sz="2000" dirty="0" err="1"/>
              <a:t>subwords</a:t>
            </a:r>
            <a:r>
              <a:rPr lang="en-US" sz="2000" dirty="0"/>
              <a:t> that appear in the pretraining set. </a:t>
            </a:r>
          </a:p>
        </p:txBody>
      </p:sp>
      <p:pic>
        <p:nvPicPr>
          <p:cNvPr id="9" name="Picture 4" descr="BPE algorithm flow chart">
            <a:extLst>
              <a:ext uri="{FF2B5EF4-FFF2-40B4-BE49-F238E27FC236}">
                <a16:creationId xmlns:a16="http://schemas.microsoft.com/office/drawing/2014/main" id="{16257905-F99B-EC96-FA20-93B0ECC079F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36396" y="3769360"/>
            <a:ext cx="9612884" cy="23469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FE387DC-071E-5DC7-2971-D5F36A90F0E4}"/>
              </a:ext>
            </a:extLst>
          </p:cNvPr>
          <p:cNvPicPr>
            <a:picLocks noChangeAspect="1"/>
          </p:cNvPicPr>
          <p:nvPr/>
        </p:nvPicPr>
        <p:blipFill>
          <a:blip r:embed="rId4"/>
          <a:stretch>
            <a:fillRect/>
          </a:stretch>
        </p:blipFill>
        <p:spPr>
          <a:xfrm>
            <a:off x="6281929" y="975560"/>
            <a:ext cx="5699782" cy="2590600"/>
          </a:xfrm>
          <a:prstGeom prst="rect">
            <a:avLst/>
          </a:prstGeom>
          <a:ln>
            <a:noFill/>
          </a:ln>
          <a:effectLst>
            <a:outerShdw blurRad="292100" dist="139700" dir="2700000" algn="tl" rotWithShape="0">
              <a:srgbClr val="333333">
                <a:alpha val="65000"/>
              </a:srgbClr>
            </a:outerShdw>
          </a:effectLst>
        </p:spPr>
      </p:pic>
      <p:sp>
        <p:nvSpPr>
          <p:cNvPr id="31" name="Rectangle 30">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66000">
                <a:srgbClr val="000000"/>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0800"/>
            <a:ext cx="8153398" cy="456772"/>
          </a:xfrm>
          <a:prstGeom prst="rect">
            <a:avLst/>
          </a:prstGeom>
          <a:gradFill>
            <a:gsLst>
              <a:gs pos="0">
                <a:srgbClr val="000000">
                  <a:alpha val="63000"/>
                </a:srgbClr>
              </a:gs>
              <a:gs pos="100000">
                <a:schemeClr val="accent1">
                  <a:lumMod val="7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3552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9B50D8-8D0B-8D25-93B9-20F7BC6BA57F}"/>
              </a:ext>
            </a:extLst>
          </p:cNvPr>
          <p:cNvSpPr>
            <a:spLocks noGrp="1"/>
          </p:cNvSpPr>
          <p:nvPr>
            <p:ph type="title"/>
          </p:nvPr>
        </p:nvSpPr>
        <p:spPr>
          <a:xfrm>
            <a:off x="274321" y="502021"/>
            <a:ext cx="7467600" cy="445756"/>
          </a:xfrm>
        </p:spPr>
        <p:txBody>
          <a:bodyPr anchor="b">
            <a:normAutofit fontScale="90000"/>
          </a:bodyPr>
          <a:lstStyle/>
          <a:p>
            <a:r>
              <a:rPr lang="en-IN" sz="3700" dirty="0">
                <a:ln w="0"/>
                <a:effectLst>
                  <a:outerShdw blurRad="38100" dist="19050" dir="2700000" algn="tl" rotWithShape="0">
                    <a:schemeClr val="dk1">
                      <a:alpha val="40000"/>
                    </a:schemeClr>
                  </a:outerShdw>
                </a:effectLst>
                <a:latin typeface="Lato" panose="020F0502020204030203" pitchFamily="34" charset="0"/>
              </a:rPr>
              <a:t>Word Piece Tokenization Algorithm</a:t>
            </a:r>
          </a:p>
        </p:txBody>
      </p:sp>
      <p:sp>
        <p:nvSpPr>
          <p:cNvPr id="3" name="Content Placeholder 2">
            <a:extLst>
              <a:ext uri="{FF2B5EF4-FFF2-40B4-BE49-F238E27FC236}">
                <a16:creationId xmlns:a16="http://schemas.microsoft.com/office/drawing/2014/main" id="{951A98F3-C53B-C2FF-46A9-D37F6CD2A7D5}"/>
              </a:ext>
            </a:extLst>
          </p:cNvPr>
          <p:cNvSpPr>
            <a:spLocks noGrp="1"/>
          </p:cNvSpPr>
          <p:nvPr>
            <p:ph idx="1"/>
          </p:nvPr>
        </p:nvSpPr>
        <p:spPr>
          <a:xfrm>
            <a:off x="355601" y="1168400"/>
            <a:ext cx="5740399" cy="5588000"/>
          </a:xfrm>
        </p:spPr>
        <p:txBody>
          <a:bodyPr anchor="t">
            <a:noAutofit/>
          </a:bodyPr>
          <a:lstStyle/>
          <a:p>
            <a:pPr>
              <a:buFont typeface="Arial" panose="020B0604020202020204" pitchFamily="34" charset="0"/>
              <a:buChar char="•"/>
            </a:pPr>
            <a:r>
              <a:rPr lang="en-US" sz="1800" b="1" dirty="0" err="1">
                <a:latin typeface="Lato" panose="020F0502020204030203" pitchFamily="34" charset="0"/>
              </a:rPr>
              <a:t>WordPiece</a:t>
            </a:r>
            <a:r>
              <a:rPr lang="en-US" sz="1800" b="1" dirty="0">
                <a:latin typeface="Lato" panose="020F0502020204030203" pitchFamily="34" charset="0"/>
              </a:rPr>
              <a:t> Tokenization</a:t>
            </a:r>
            <a:r>
              <a:rPr lang="en-US" sz="1800" dirty="0">
                <a:latin typeface="Lato" panose="020F0502020204030203" pitchFamily="34" charset="0"/>
              </a:rPr>
              <a:t> is a </a:t>
            </a:r>
            <a:r>
              <a:rPr lang="en-US" sz="1800" b="1" dirty="0" err="1">
                <a:latin typeface="Lato" panose="020F0502020204030203" pitchFamily="34" charset="0"/>
              </a:rPr>
              <a:t>subword</a:t>
            </a:r>
            <a:r>
              <a:rPr lang="en-US" sz="1800" b="1" dirty="0">
                <a:latin typeface="Lato" panose="020F0502020204030203" pitchFamily="34" charset="0"/>
              </a:rPr>
              <a:t>-based algorithm</a:t>
            </a:r>
            <a:r>
              <a:rPr lang="en-US" sz="1800" dirty="0">
                <a:latin typeface="Lato" panose="020F0502020204030203" pitchFamily="34" charset="0"/>
              </a:rPr>
              <a:t> that breaks words into </a:t>
            </a:r>
            <a:r>
              <a:rPr lang="en-US" sz="1800" b="1" dirty="0">
                <a:latin typeface="Lato" panose="020F0502020204030203" pitchFamily="34" charset="0"/>
              </a:rPr>
              <a:t>smaller meaningful units</a:t>
            </a:r>
            <a:r>
              <a:rPr lang="en-US" sz="1800" dirty="0">
                <a:latin typeface="Lato" panose="020F0502020204030203" pitchFamily="34" charset="0"/>
              </a:rPr>
              <a:t> (</a:t>
            </a:r>
            <a:r>
              <a:rPr lang="en-US" sz="1800" dirty="0" err="1">
                <a:latin typeface="Lato" panose="020F0502020204030203" pitchFamily="34" charset="0"/>
              </a:rPr>
              <a:t>subwords</a:t>
            </a:r>
            <a:r>
              <a:rPr lang="en-US" sz="1800" dirty="0">
                <a:latin typeface="Lato" panose="020F0502020204030203" pitchFamily="34" charset="0"/>
              </a:rPr>
              <a:t>), improving handling of </a:t>
            </a:r>
            <a:r>
              <a:rPr lang="en-US" sz="1800" b="1" dirty="0">
                <a:latin typeface="Lato" panose="020F0502020204030203" pitchFamily="34" charset="0"/>
              </a:rPr>
              <a:t>rare words</a:t>
            </a:r>
            <a:r>
              <a:rPr lang="en-US" sz="1800" dirty="0">
                <a:latin typeface="Lato" panose="020F0502020204030203" pitchFamily="34" charset="0"/>
              </a:rPr>
              <a:t> and </a:t>
            </a:r>
            <a:r>
              <a:rPr lang="en-US" sz="1800" b="1" dirty="0">
                <a:latin typeface="Lato" panose="020F0502020204030203" pitchFamily="34" charset="0"/>
              </a:rPr>
              <a:t>out-of-vocabulary (OOV) words</a:t>
            </a:r>
            <a:r>
              <a:rPr lang="en-US" sz="1800" dirty="0">
                <a:latin typeface="Lato" panose="020F0502020204030203" pitchFamily="34" charset="0"/>
              </a:rPr>
              <a:t>.</a:t>
            </a:r>
          </a:p>
          <a:p>
            <a:pPr>
              <a:buFont typeface="Arial" panose="020B0604020202020204" pitchFamily="34" charset="0"/>
              <a:buChar char="•"/>
            </a:pPr>
            <a:r>
              <a:rPr lang="en-US" sz="1800" dirty="0">
                <a:latin typeface="Lato" panose="020F0502020204030203" pitchFamily="34" charset="0"/>
              </a:rPr>
              <a:t>Used in </a:t>
            </a:r>
            <a:r>
              <a:rPr lang="en-US" sz="1800" b="1" dirty="0">
                <a:latin typeface="Lato" panose="020F0502020204030203" pitchFamily="34" charset="0"/>
              </a:rPr>
              <a:t>BERT, </a:t>
            </a:r>
            <a:r>
              <a:rPr lang="en-US" sz="1800" b="1" dirty="0" err="1">
                <a:latin typeface="Lato" panose="020F0502020204030203" pitchFamily="34" charset="0"/>
              </a:rPr>
              <a:t>DistilBERT</a:t>
            </a:r>
            <a:r>
              <a:rPr lang="en-US" sz="1800" b="1" dirty="0">
                <a:latin typeface="Lato" panose="020F0502020204030203" pitchFamily="34" charset="0"/>
              </a:rPr>
              <a:t>, and other Transformer models</a:t>
            </a:r>
            <a:r>
              <a:rPr lang="en-US" sz="1800" dirty="0">
                <a:latin typeface="Lato" panose="020F0502020204030203" pitchFamily="34" charset="0"/>
              </a:rPr>
              <a:t>.</a:t>
            </a:r>
            <a:br>
              <a:rPr lang="en-US" sz="1800" dirty="0">
                <a:latin typeface="Lato" panose="020F0502020204030203" pitchFamily="34" charset="0"/>
              </a:rPr>
            </a:br>
            <a:endParaRPr lang="en-US" sz="1800" dirty="0">
              <a:latin typeface="Lato" panose="020F0502020204030203" pitchFamily="34" charset="0"/>
            </a:endParaRPr>
          </a:p>
          <a:p>
            <a:pPr marL="0" indent="0">
              <a:buNone/>
            </a:pPr>
            <a:r>
              <a:rPr lang="en-US" sz="1800" b="1" u="sng" dirty="0">
                <a:solidFill>
                  <a:schemeClr val="accent1"/>
                </a:solidFill>
                <a:latin typeface="Lato" panose="020F0502020204030203" pitchFamily="34" charset="0"/>
              </a:rPr>
              <a:t>How It Works</a:t>
            </a:r>
            <a:endParaRPr lang="en-US" sz="1800" u="sng" dirty="0">
              <a:solidFill>
                <a:schemeClr val="accent1"/>
              </a:solidFill>
              <a:latin typeface="Lato" panose="020F0502020204030203" pitchFamily="34" charset="0"/>
            </a:endParaRPr>
          </a:p>
          <a:p>
            <a:pPr>
              <a:buFont typeface="+mj-lt"/>
              <a:buAutoNum type="arabicPeriod"/>
            </a:pPr>
            <a:r>
              <a:rPr lang="en-US" sz="1800" b="1" dirty="0">
                <a:latin typeface="Lato" panose="020F0502020204030203" pitchFamily="34" charset="0"/>
              </a:rPr>
              <a:t>Start with individual characters</a:t>
            </a:r>
            <a:r>
              <a:rPr lang="en-US" sz="1800" dirty="0">
                <a:latin typeface="Lato" panose="020F0502020204030203" pitchFamily="34" charset="0"/>
              </a:rPr>
              <a:t> as tokens.</a:t>
            </a:r>
          </a:p>
          <a:p>
            <a:pPr>
              <a:buFont typeface="+mj-lt"/>
              <a:buAutoNum type="arabicPeriod"/>
            </a:pPr>
            <a:r>
              <a:rPr lang="en-US" sz="1800" dirty="0">
                <a:latin typeface="Lato" panose="020F0502020204030203" pitchFamily="34" charset="0"/>
              </a:rPr>
              <a:t> </a:t>
            </a:r>
            <a:r>
              <a:rPr lang="en-US" sz="1800" b="1" dirty="0">
                <a:latin typeface="Lato" panose="020F0502020204030203" pitchFamily="34" charset="0"/>
              </a:rPr>
              <a:t>Iteratively merge most frequent token pairs</a:t>
            </a:r>
            <a:r>
              <a:rPr lang="en-US" sz="1800" dirty="0">
                <a:latin typeface="Lato" panose="020F0502020204030203" pitchFamily="34" charset="0"/>
              </a:rPr>
              <a:t> into new </a:t>
            </a:r>
            <a:r>
              <a:rPr lang="en-US" sz="1800" dirty="0" err="1">
                <a:latin typeface="Lato" panose="020F0502020204030203" pitchFamily="34" charset="0"/>
              </a:rPr>
              <a:t>subwords</a:t>
            </a:r>
            <a:r>
              <a:rPr lang="en-US" sz="1800" dirty="0">
                <a:latin typeface="Lato" panose="020F0502020204030203" pitchFamily="34" charset="0"/>
              </a:rPr>
              <a:t>.</a:t>
            </a:r>
          </a:p>
          <a:p>
            <a:pPr>
              <a:buFont typeface="+mj-lt"/>
              <a:buAutoNum type="arabicPeriod"/>
            </a:pPr>
            <a:r>
              <a:rPr lang="en-US" sz="1800" b="1" dirty="0">
                <a:latin typeface="Lato" panose="020F0502020204030203" pitchFamily="34" charset="0"/>
              </a:rPr>
              <a:t>Stops when predefined vocabulary size is reached.</a:t>
            </a:r>
            <a:endParaRPr lang="en-US" sz="1800" dirty="0">
              <a:latin typeface="Lato" panose="020F0502020204030203" pitchFamily="34" charset="0"/>
            </a:endParaRPr>
          </a:p>
          <a:p>
            <a:pPr>
              <a:buFont typeface="+mj-lt"/>
              <a:buAutoNum type="arabicPeriod"/>
            </a:pPr>
            <a:r>
              <a:rPr lang="en-US" sz="1800" b="1" dirty="0">
                <a:latin typeface="Lato" panose="020F0502020204030203" pitchFamily="34" charset="0"/>
              </a:rPr>
              <a:t>Uncommon words get broken into </a:t>
            </a:r>
            <a:r>
              <a:rPr lang="en-US" sz="1800" b="1" dirty="0" err="1">
                <a:latin typeface="Lato" panose="020F0502020204030203" pitchFamily="34" charset="0"/>
              </a:rPr>
              <a:t>subwords</a:t>
            </a:r>
            <a:r>
              <a:rPr lang="en-US" sz="1800" b="1" dirty="0">
                <a:latin typeface="Lato" panose="020F0502020204030203" pitchFamily="34" charset="0"/>
              </a:rPr>
              <a:t>.</a:t>
            </a:r>
          </a:p>
          <a:p>
            <a:pPr marL="0" indent="0">
              <a:buNone/>
            </a:pPr>
            <a:endParaRPr lang="en-US" sz="1800" dirty="0">
              <a:latin typeface="Lato" panose="020F0502020204030203" pitchFamily="34" charset="0"/>
            </a:endParaRPr>
          </a:p>
          <a:p>
            <a:pPr marL="0" indent="0">
              <a:buNone/>
            </a:pPr>
            <a:r>
              <a:rPr lang="en-US" sz="1800" b="1" u="sng" dirty="0">
                <a:latin typeface="Lato" panose="020F0502020204030203" pitchFamily="34" charset="0"/>
              </a:rPr>
              <a:t>BERT’s Tokenization Process</a:t>
            </a:r>
            <a:endParaRPr lang="en-US" sz="1800" u="sng" dirty="0">
              <a:latin typeface="Lato" panose="020F0502020204030203" pitchFamily="34" charset="0"/>
            </a:endParaRPr>
          </a:p>
          <a:p>
            <a:pPr>
              <a:buFont typeface="Arial" panose="020B0604020202020204" pitchFamily="34" charset="0"/>
              <a:buChar char="•"/>
            </a:pPr>
            <a:r>
              <a:rPr lang="en-US" sz="1800" dirty="0">
                <a:latin typeface="Lato" panose="020F0502020204030203" pitchFamily="34" charset="0"/>
              </a:rPr>
              <a:t>"Playing" → ["Play", "##</a:t>
            </a:r>
            <a:r>
              <a:rPr lang="en-US" sz="1800" dirty="0" err="1">
                <a:latin typeface="Lato" panose="020F0502020204030203" pitchFamily="34" charset="0"/>
              </a:rPr>
              <a:t>ing</a:t>
            </a:r>
            <a:r>
              <a:rPr lang="en-US" sz="1800" dirty="0">
                <a:latin typeface="Lato" panose="020F0502020204030203" pitchFamily="34" charset="0"/>
              </a:rPr>
              <a:t>"]</a:t>
            </a:r>
          </a:p>
          <a:p>
            <a:pPr>
              <a:buFont typeface="Arial" panose="020B0604020202020204" pitchFamily="34" charset="0"/>
              <a:buChar char="•"/>
            </a:pPr>
            <a:r>
              <a:rPr lang="en-US" sz="1800" dirty="0">
                <a:latin typeface="Lato" panose="020F0502020204030203" pitchFamily="34" charset="0"/>
              </a:rPr>
              <a:t>"</a:t>
            </a:r>
            <a:r>
              <a:rPr lang="en-US" sz="1800" dirty="0" err="1">
                <a:latin typeface="Lato" panose="020F0502020204030203" pitchFamily="34" charset="0"/>
              </a:rPr>
              <a:t>NewYork</a:t>
            </a:r>
            <a:r>
              <a:rPr lang="en-US" sz="1800" dirty="0">
                <a:latin typeface="Lato" panose="020F0502020204030203" pitchFamily="34" charset="0"/>
              </a:rPr>
              <a:t>" → ["New", "##York"]</a:t>
            </a:r>
          </a:p>
        </p:txBody>
      </p:sp>
      <p:sp>
        <p:nvSpPr>
          <p:cNvPr id="13" name="Rectangle 12">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9F83DE9C-AE48-545D-AB01-13B69CB24CEF}"/>
              </a:ext>
            </a:extLst>
          </p:cNvPr>
          <p:cNvPicPr>
            <a:picLocks noChangeAspect="1"/>
          </p:cNvPicPr>
          <p:nvPr/>
        </p:nvPicPr>
        <p:blipFill>
          <a:blip r:embed="rId2"/>
          <a:srcRect t="25555"/>
          <a:stretch/>
        </p:blipFill>
        <p:spPr>
          <a:xfrm>
            <a:off x="5980176" y="1856232"/>
            <a:ext cx="5431537" cy="437083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4172011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BCE4F50-3FB1-68A8-5C4B-7F7250FF78D0}"/>
              </a:ext>
            </a:extLst>
          </p:cNvPr>
          <p:cNvSpPr>
            <a:spLocks noGrp="1"/>
          </p:cNvSpPr>
          <p:nvPr>
            <p:ph type="title"/>
          </p:nvPr>
        </p:nvSpPr>
        <p:spPr>
          <a:xfrm>
            <a:off x="823442" y="921715"/>
            <a:ext cx="5163022" cy="2635993"/>
          </a:xfrm>
        </p:spPr>
        <p:txBody>
          <a:bodyPr vert="horz" lIns="91440" tIns="45720" rIns="91440" bIns="45720" rtlCol="0" anchor="b">
            <a:normAutofit/>
          </a:bodyPr>
          <a:lstStyle/>
          <a:p>
            <a:r>
              <a:rPr lang="en-US" sz="4400" i="0" kern="1200" dirty="0">
                <a:ln w="0"/>
                <a:effectLst>
                  <a:outerShdw blurRad="38100" dist="19050" dir="2700000" algn="tl" rotWithShape="0">
                    <a:schemeClr val="dk1">
                      <a:alpha val="40000"/>
                    </a:schemeClr>
                  </a:outerShdw>
                </a:effectLst>
                <a:latin typeface="+mj-lt"/>
                <a:ea typeface="+mj-ea"/>
                <a:cs typeface="+mj-cs"/>
              </a:rPr>
              <a:t>Advanced Prompting Techniques for LLMs</a:t>
            </a:r>
            <a:endParaRPr lang="en-US" sz="4400" kern="1200" dirty="0">
              <a:ln w="0"/>
              <a:effectLst>
                <a:outerShdw blurRad="38100" dist="19050" dir="2700000" algn="tl" rotWithShape="0">
                  <a:schemeClr val="dk1">
                    <a:alpha val="40000"/>
                  </a:schemeClr>
                </a:outerShdw>
              </a:effectLst>
              <a:latin typeface="+mj-lt"/>
              <a:ea typeface="+mj-ea"/>
              <a:cs typeface="+mj-cs"/>
            </a:endParaRPr>
          </a:p>
        </p:txBody>
      </p:sp>
      <p:sp>
        <p:nvSpPr>
          <p:cNvPr id="24" name="Rectangle 23">
            <a:extLst>
              <a:ext uri="{FF2B5EF4-FFF2-40B4-BE49-F238E27FC236}">
                <a16:creationId xmlns:a16="http://schemas.microsoft.com/office/drawing/2014/main" id="{BC05CA36-AD6A-4ABF-9A05-52E5A143D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22214"/>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4331EE8-85A4-4588-8D9E-70E534D47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4022220"/>
            <a:ext cx="81533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9D6C862-61CC-4B46-8080-96583D653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22219"/>
            <a:ext cx="12253472" cy="2835781"/>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descr="Report Add">
            <a:extLst>
              <a:ext uri="{FF2B5EF4-FFF2-40B4-BE49-F238E27FC236}">
                <a16:creationId xmlns:a16="http://schemas.microsoft.com/office/drawing/2014/main" id="{F9F7CC20-FB83-B81D-D130-DE8AE14430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73907" y="658489"/>
            <a:ext cx="5163022" cy="5163022"/>
          </a:xfrm>
          <a:prstGeom prst="rect">
            <a:avLst/>
          </a:prstGeom>
        </p:spPr>
      </p:pic>
      <p:sp>
        <p:nvSpPr>
          <p:cNvPr id="30" name="Rectangle 29">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797"/>
            <a:ext cx="12191998" cy="457203"/>
          </a:xfrm>
          <a:prstGeom prst="rect">
            <a:avLst/>
          </a:prstGeom>
          <a:gradFill>
            <a:gsLst>
              <a:gs pos="0">
                <a:srgbClr val="000000">
                  <a:alpha val="43000"/>
                </a:srgbClr>
              </a:gs>
              <a:gs pos="79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630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B4360-DD1D-574B-3C03-CFA3674B9D20}"/>
              </a:ext>
            </a:extLst>
          </p:cNvPr>
          <p:cNvSpPr>
            <a:spLocks noGrp="1"/>
          </p:cNvSpPr>
          <p:nvPr>
            <p:ph type="title"/>
          </p:nvPr>
        </p:nvSpPr>
        <p:spPr>
          <a:xfrm>
            <a:off x="0" y="1"/>
            <a:ext cx="12192000" cy="1773936"/>
          </a:xfrm>
          <a:solidFill>
            <a:schemeClr val="tx2">
              <a:lumMod val="90000"/>
              <a:lumOff val="10000"/>
            </a:schemeClr>
          </a:solidFill>
        </p:spPr>
        <p:style>
          <a:lnRef idx="2">
            <a:schemeClr val="dk1"/>
          </a:lnRef>
          <a:fillRef idx="1">
            <a:schemeClr val="lt1"/>
          </a:fillRef>
          <a:effectRef idx="0">
            <a:schemeClr val="dk1"/>
          </a:effectRef>
          <a:fontRef idx="minor">
            <a:schemeClr val="dk1"/>
          </a:fontRef>
        </p:style>
        <p:txBody>
          <a:bodyPr>
            <a:normAutofit/>
          </a:bodyPr>
          <a:lstStyle/>
          <a:p>
            <a:pPr algn="l"/>
            <a:r>
              <a:rPr lang="en-US" sz="4000" b="1" i="0" spc="50" dirty="0">
                <a:ln w="0"/>
                <a:solidFill>
                  <a:schemeClr val="bg2"/>
                </a:solidFill>
                <a:effectLst>
                  <a:innerShdw blurRad="63500" dist="50800" dir="13500000">
                    <a:srgbClr val="000000">
                      <a:alpha val="50000"/>
                    </a:srgbClr>
                  </a:innerShdw>
                </a:effectLst>
                <a:latin typeface="Chubb Lato Regular"/>
              </a:rPr>
              <a:t>Traditional Prompting Techniques: An Overview</a:t>
            </a:r>
          </a:p>
        </p:txBody>
      </p:sp>
      <p:pic>
        <p:nvPicPr>
          <p:cNvPr id="5" name="Content Placeholder 4">
            <a:extLst>
              <a:ext uri="{FF2B5EF4-FFF2-40B4-BE49-F238E27FC236}">
                <a16:creationId xmlns:a16="http://schemas.microsoft.com/office/drawing/2014/main" id="{7398C000-3418-0B51-D558-684A60F941B4}"/>
              </a:ext>
            </a:extLst>
          </p:cNvPr>
          <p:cNvPicPr>
            <a:picLocks noGrp="1" noChangeAspect="1"/>
          </p:cNvPicPr>
          <p:nvPr>
            <p:ph idx="1"/>
          </p:nvPr>
        </p:nvPicPr>
        <p:blipFill>
          <a:blip r:embed="rId3"/>
          <a:srcRect r="31151"/>
          <a:stretch/>
        </p:blipFill>
        <p:spPr>
          <a:xfrm>
            <a:off x="722376" y="2111772"/>
            <a:ext cx="10631424" cy="4197588"/>
          </a:xfrm>
        </p:spPr>
      </p:pic>
    </p:spTree>
    <p:extLst>
      <p:ext uri="{BB962C8B-B14F-4D97-AF65-F5344CB8AC3E}">
        <p14:creationId xmlns:p14="http://schemas.microsoft.com/office/powerpoint/2010/main" val="2279777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7896</TotalTime>
  <Words>3804</Words>
  <Application>Microsoft Office PowerPoint</Application>
  <PresentationFormat>Widescreen</PresentationFormat>
  <Paragraphs>339</Paragraphs>
  <Slides>44</Slides>
  <Notes>22</Notes>
  <HiddenSlides>22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Meiryo</vt:lpstr>
      <vt:lpstr>Aptos</vt:lpstr>
      <vt:lpstr>Aptos Display</vt:lpstr>
      <vt:lpstr>Arial</vt:lpstr>
      <vt:lpstr>Chubb Lato Regular</vt:lpstr>
      <vt:lpstr>Inter</vt:lpstr>
      <vt:lpstr>Lato</vt:lpstr>
      <vt:lpstr>Studio-Feixen-Sans</vt:lpstr>
      <vt:lpstr>Wingdings</vt:lpstr>
      <vt:lpstr>Office Theme</vt:lpstr>
      <vt:lpstr>LLM: Unlocking Language Potential</vt:lpstr>
      <vt:lpstr>Journey Overview </vt:lpstr>
      <vt:lpstr>PowerPoint Presentation</vt:lpstr>
      <vt:lpstr>Understanding Tokenization</vt:lpstr>
      <vt:lpstr>Exploring Key Tokenization Techniques and when to use it ?</vt:lpstr>
      <vt:lpstr>Byte Pair Encoding (BPE) </vt:lpstr>
      <vt:lpstr>Word Piece Tokenization Algorithm</vt:lpstr>
      <vt:lpstr>Advanced Prompting Techniques for LLMs</vt:lpstr>
      <vt:lpstr>Traditional Prompting Techniques: An Overview</vt:lpstr>
      <vt:lpstr>Graph of Thoughts (GOT) : New Paradigm of Prompting</vt:lpstr>
      <vt:lpstr>Enhancing LLMs efficiency for task or Domain specific use cases</vt:lpstr>
      <vt:lpstr>Challenges in Training Large Language Models from scratch</vt:lpstr>
      <vt:lpstr>Parameter Efficient fine tuning (PEFT)</vt:lpstr>
      <vt:lpstr>LoRA &amp; QLoRA </vt:lpstr>
      <vt:lpstr>Prompt Tuning</vt:lpstr>
      <vt:lpstr>Prefix Tuning</vt:lpstr>
      <vt:lpstr>Converting LLMs to SLMs - Distillation</vt:lpstr>
      <vt:lpstr>Knowledge Distillation</vt:lpstr>
      <vt:lpstr>Other Distillation Techniques</vt:lpstr>
      <vt:lpstr>PowerPoint Presentation</vt:lpstr>
      <vt:lpstr>Conclusion: Unlocking Language Potential with Large Language Models</vt:lpstr>
      <vt:lpstr>PowerPoint Presentation</vt:lpstr>
      <vt:lpstr>Comparison: Prefix Tuning vs. Prompt Tuning vs. LoRA</vt:lpstr>
      <vt:lpstr>Deep Seek R1 –Case study</vt:lpstr>
      <vt:lpstr>Concept Introduction: Mixture of Experts (MoE) Architecture</vt:lpstr>
      <vt:lpstr>Concept Introduction: Reinforcement Learning through GRPO</vt:lpstr>
      <vt:lpstr>Concept: Reward Calculation Algorithm</vt:lpstr>
      <vt:lpstr>Deep Seek R1 Architecture - Deep Dive </vt:lpstr>
      <vt:lpstr>Conclusion</vt:lpstr>
      <vt:lpstr>Reinforcement Learning Implementation</vt:lpstr>
      <vt:lpstr>Prefix Tuning-Implementation</vt:lpstr>
      <vt:lpstr>QLoRA – Quantized LoRA</vt:lpstr>
      <vt:lpstr>PowerPoint Presentation</vt:lpstr>
      <vt:lpstr>Why we need Tokenization ? How does it work ?</vt:lpstr>
      <vt:lpstr>What is tokenization?</vt:lpstr>
      <vt:lpstr>Top Level Architecture </vt:lpstr>
      <vt:lpstr>Graph of Thought</vt:lpstr>
      <vt:lpstr>PowerPoint Presentation</vt:lpstr>
      <vt:lpstr>Training Methodology</vt:lpstr>
      <vt:lpstr>Why we need Tokenization ?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Ramachandran, Anupriya</dc:creator>
  <cp:lastModifiedBy>Ramachandran, Anupriya</cp:lastModifiedBy>
  <cp:revision>12</cp:revision>
  <dcterms:created xsi:type="dcterms:W3CDTF">2025-02-12T05:23:11Z</dcterms:created>
  <dcterms:modified xsi:type="dcterms:W3CDTF">2025-04-04T11:45:44Z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279a5b4-1824-49e3-a612-20b3893cf696_Enabled">
    <vt:lpwstr>true</vt:lpwstr>
  </property>
  <property fmtid="{D5CDD505-2E9C-101B-9397-08002B2CF9AE}" pid="3" name="MSIP_Label_b279a5b4-1824-49e3-a612-20b3893cf696_SetDate">
    <vt:lpwstr>2025-02-12T11:29:23Z</vt:lpwstr>
  </property>
  <property fmtid="{D5CDD505-2E9C-101B-9397-08002B2CF9AE}" pid="4" name="MSIP_Label_b279a5b4-1824-49e3-a612-20b3893cf696_Method">
    <vt:lpwstr>Standard</vt:lpwstr>
  </property>
  <property fmtid="{D5CDD505-2E9C-101B-9397-08002B2CF9AE}" pid="5" name="MSIP_Label_b279a5b4-1824-49e3-a612-20b3893cf696_Name">
    <vt:lpwstr>Yellow Data - APAC</vt:lpwstr>
  </property>
  <property fmtid="{D5CDD505-2E9C-101B-9397-08002B2CF9AE}" pid="6" name="MSIP_Label_b279a5b4-1824-49e3-a612-20b3893cf696_SiteId">
    <vt:lpwstr>fffcdc91-d561-4287-aebc-78d2466eec29</vt:lpwstr>
  </property>
  <property fmtid="{D5CDD505-2E9C-101B-9397-08002B2CF9AE}" pid="7" name="MSIP_Label_b279a5b4-1824-49e3-a612-20b3893cf696_ActionId">
    <vt:lpwstr>36f90c1b-c148-44a8-b1d1-cc6c1eaab995</vt:lpwstr>
  </property>
  <property fmtid="{D5CDD505-2E9C-101B-9397-08002B2CF9AE}" pid="8" name="MSIP_Label_b279a5b4-1824-49e3-a612-20b3893cf696_ContentBits">
    <vt:lpwstr>0</vt:lpwstr>
  </property>
</Properties>
</file>